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0"/>
  </p:notesMasterIdLst>
  <p:sldIdLst>
    <p:sldId id="256" r:id="rId2"/>
    <p:sldId id="260" r:id="rId3"/>
    <p:sldId id="261" r:id="rId4"/>
    <p:sldId id="271" r:id="rId5"/>
    <p:sldId id="273" r:id="rId6"/>
    <p:sldId id="274" r:id="rId7"/>
    <p:sldId id="276" r:id="rId8"/>
    <p:sldId id="277" r:id="rId9"/>
    <p:sldId id="278" r:id="rId10"/>
    <p:sldId id="282" r:id="rId11"/>
    <p:sldId id="283" r:id="rId12"/>
    <p:sldId id="266" r:id="rId13"/>
    <p:sldId id="267" r:id="rId14"/>
    <p:sldId id="285" r:id="rId15"/>
    <p:sldId id="295" r:id="rId16"/>
    <p:sldId id="286" r:id="rId17"/>
    <p:sldId id="287" r:id="rId18"/>
    <p:sldId id="296" r:id="rId19"/>
    <p:sldId id="290" r:id="rId20"/>
    <p:sldId id="297" r:id="rId21"/>
    <p:sldId id="298" r:id="rId22"/>
    <p:sldId id="299" r:id="rId23"/>
    <p:sldId id="284" r:id="rId24"/>
    <p:sldId id="268" r:id="rId25"/>
    <p:sldId id="269" r:id="rId26"/>
    <p:sldId id="279" r:id="rId27"/>
    <p:sldId id="280" r:id="rId28"/>
    <p:sldId id="281" r:id="rId29"/>
  </p:sldIdLst>
  <p:sldSz cx="9144000" cy="5143500" type="screen16x9"/>
  <p:notesSz cx="6858000" cy="9144000"/>
  <p:embeddedFontLst>
    <p:embeddedFont>
      <p:font typeface="Montserrat"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Open Sans" pitchFamily="2" charset="0"/>
      <p:regular r:id="rId39"/>
      <p:bold r:id="rId40"/>
    </p:embeddedFont>
    <p:embeddedFont>
      <p:font typeface="Times" panose="02020603050405020304" pitchFamily="18" charset="0"/>
      <p:regular r:id="rId41"/>
      <p:bold r:id="rId42"/>
      <p:italic r:id="rId43"/>
      <p:boldItalic r:id="rId44"/>
    </p:embeddedFont>
    <p:embeddedFont>
      <p:font typeface="Montserrat Medium" panose="020B0604020202020204" charset="0"/>
      <p:regular r:id="rId45"/>
      <p:bold r:id="rId46"/>
      <p:italic r:id="rId47"/>
      <p:boldItalic r:id="rId48"/>
    </p:embeddedFont>
    <p:embeddedFont>
      <p:font typeface="Calibri Light" panose="020F0302020204030204" pitchFamily="34" charset="0"/>
      <p:regular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Anagha's Part" id="{4AEE8118-E6E9-44D9-8EF7-200BFCB25C2F}">
          <p14:sldIdLst>
            <p14:sldId id="256"/>
            <p14:sldId id="260"/>
            <p14:sldId id="261"/>
            <p14:sldId id="271"/>
          </p14:sldIdLst>
        </p14:section>
        <p14:section name="Vaibhav's Part" id="{24B42EC6-DB88-4865-A835-4BE6B7DF415F}">
          <p14:sldIdLst>
            <p14:sldId id="273"/>
            <p14:sldId id="274"/>
            <p14:sldId id="276"/>
            <p14:sldId id="277"/>
            <p14:sldId id="278"/>
          </p14:sldIdLst>
        </p14:section>
        <p14:section name="Suvan's Part" id="{18691F69-19DD-4B0F-8B7E-A5FEE6F98558}">
          <p14:sldIdLst>
            <p14:sldId id="282"/>
            <p14:sldId id="283"/>
            <p14:sldId id="266"/>
            <p14:sldId id="267"/>
            <p14:sldId id="285"/>
            <p14:sldId id="295"/>
            <p14:sldId id="286"/>
            <p14:sldId id="287"/>
            <p14:sldId id="296"/>
            <p14:sldId id="290"/>
            <p14:sldId id="297"/>
            <p14:sldId id="298"/>
            <p14:sldId id="299"/>
            <p14:sldId id="284"/>
          </p14:sldIdLst>
        </p14:section>
        <p14:section name="Vedant's Part" id="{4959621E-FB84-4A8D-8220-74B19CF729F1}">
          <p14:sldIdLst>
            <p14:sldId id="268"/>
            <p14:sldId id="269"/>
            <p14:sldId id="279"/>
            <p14:sldId id="280"/>
            <p14:sldId id="281"/>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hgpbhf3U/UBlUGG60SKwoBnxqdf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1" autoAdjust="0"/>
    <p:restoredTop sz="94660"/>
  </p:normalViewPr>
  <p:slideViewPr>
    <p:cSldViewPr snapToGrid="0">
      <p:cViewPr varScale="1">
        <p:scale>
          <a:sx n="87" d="100"/>
          <a:sy n="87" d="100"/>
        </p:scale>
        <p:origin x="60"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646087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42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687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8637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9644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568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278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04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632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9394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913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7142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8853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710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466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2646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5829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540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61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593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241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6213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380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3963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2919479"/>
      </p:ext>
    </p:extLst>
  </p:cSld>
  <p:clrMapOvr>
    <a:masterClrMapping/>
  </p:clrMapOvr>
  <p:transition spd="med">
    <p:pull/>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19983869"/>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66615439"/>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
        <p:cNvGrpSpPr/>
        <p:nvPr/>
      </p:nvGrpSpPr>
      <p:grpSpPr>
        <a:xfrm>
          <a:off x="0" y="0"/>
          <a:ext cx="0" cy="0"/>
          <a:chOff x="0" y="0"/>
          <a:chExt cx="0" cy="0"/>
        </a:xfrm>
      </p:grpSpPr>
      <p:sp>
        <p:nvSpPr>
          <p:cNvPr id="12" name="Google Shape;12;p16"/>
          <p:cNvSpPr txBox="1">
            <a:spLocks noGrp="1"/>
          </p:cNvSpPr>
          <p:nvPr>
            <p:ph type="title"/>
          </p:nvPr>
        </p:nvSpPr>
        <p:spPr>
          <a:xfrm>
            <a:off x="2391900" y="1179450"/>
            <a:ext cx="4360200" cy="13464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lt1"/>
              </a:buClr>
              <a:buSzPts val="3600"/>
              <a:buFont typeface="Calibri"/>
              <a:buNone/>
              <a:defRPr sz="10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3" name="Google Shape;13;p16"/>
          <p:cNvSpPr txBox="1">
            <a:spLocks noGrp="1"/>
          </p:cNvSpPr>
          <p:nvPr>
            <p:ph type="subTitle" idx="1"/>
          </p:nvPr>
        </p:nvSpPr>
        <p:spPr>
          <a:xfrm>
            <a:off x="2391900" y="2678250"/>
            <a:ext cx="4360200" cy="128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14" name="Google Shape;14;p16"/>
          <p:cNvSpPr txBox="1">
            <a:spLocks noGrp="1"/>
          </p:cNvSpPr>
          <p:nvPr>
            <p:ph type="sldNum" idx="12"/>
          </p:nvPr>
        </p:nvSpPr>
        <p:spPr>
          <a:xfrm>
            <a:off x="7875300" y="4438415"/>
            <a:ext cx="548700" cy="170400"/>
          </a:xfrm>
          <a:prstGeom prst="rect">
            <a:avLst/>
          </a:prstGeom>
          <a:noFill/>
          <a:ln>
            <a:noFill/>
          </a:ln>
          <a:effectLst>
            <a:outerShdw blurRad="57150" dist="19050" dir="5400000" algn="bl" rotWithShape="0">
              <a:schemeClr val="accent2">
                <a:alpha val="49803"/>
              </a:schemeClr>
            </a:outerShdw>
          </a:effectLst>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r>
              <a:rPr lang="en-US"/>
              <a:t>00</a:t>
            </a:r>
            <a:fld id="{00000000-1234-1234-1234-123412341234}" type="slidenum">
              <a:rPr lang="en-US"/>
              <a:t>‹#›</a:t>
            </a:fld>
            <a:endParaRPr/>
          </a:p>
        </p:txBody>
      </p:sp>
    </p:spTree>
    <p:extLst>
      <p:ext uri="{BB962C8B-B14F-4D97-AF65-F5344CB8AC3E}">
        <p14:creationId xmlns:p14="http://schemas.microsoft.com/office/powerpoint/2010/main" val="347507280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77913522"/>
      </p:ext>
    </p:extLst>
  </p:cSld>
  <p:clrMapOvr>
    <a:masterClrMapping/>
  </p:clrMapOvr>
  <p:transition spd="med">
    <p:pull/>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49640236"/>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36197279"/>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97652717"/>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50399386"/>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4065101"/>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36807208"/>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62905344"/>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179339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ransition spd="med">
    <p:pull/>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
          <p:cNvSpPr txBox="1"/>
          <p:nvPr/>
        </p:nvSpPr>
        <p:spPr>
          <a:xfrm>
            <a:off x="1814099" y="1591246"/>
            <a:ext cx="5515800" cy="4770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500" b="1" i="0" u="none" strike="noStrike" cap="none" dirty="0">
                <a:solidFill>
                  <a:schemeClr val="dk1"/>
                </a:solidFill>
                <a:latin typeface="Montserrat"/>
                <a:ea typeface="Montserrat"/>
                <a:cs typeface="Montserrat"/>
                <a:sym typeface="Montserrat"/>
              </a:rPr>
              <a:t>Smart Traffic System</a:t>
            </a:r>
            <a:endParaRPr sz="2500" b="1" i="0" u="none" strike="noStrike" cap="none" dirty="0">
              <a:solidFill>
                <a:schemeClr val="dk1"/>
              </a:solidFill>
              <a:latin typeface="Montserrat"/>
              <a:ea typeface="Montserrat"/>
              <a:cs typeface="Montserrat"/>
              <a:sym typeface="Montserrat"/>
            </a:endParaRPr>
          </a:p>
        </p:txBody>
      </p:sp>
      <p:sp>
        <p:nvSpPr>
          <p:cNvPr id="94" name="Google Shape;94;p1"/>
          <p:cNvSpPr txBox="1"/>
          <p:nvPr/>
        </p:nvSpPr>
        <p:spPr>
          <a:xfrm>
            <a:off x="2285999" y="2249197"/>
            <a:ext cx="4572000" cy="61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700" i="0" u="none" strike="noStrike" cap="none" dirty="0">
                <a:solidFill>
                  <a:schemeClr val="dk1"/>
                </a:solidFill>
                <a:latin typeface="Montserrat Medium"/>
                <a:ea typeface="Montserrat Medium"/>
                <a:cs typeface="Montserrat Medium"/>
                <a:sym typeface="Montserrat Medium"/>
              </a:rPr>
              <a:t>M</a:t>
            </a:r>
            <a:r>
              <a:rPr lang="en-US" sz="1700" dirty="0">
                <a:solidFill>
                  <a:schemeClr val="dk1"/>
                </a:solidFill>
                <a:latin typeface="Montserrat Medium"/>
                <a:ea typeface="Montserrat Medium"/>
                <a:cs typeface="Montserrat Medium"/>
                <a:sym typeface="Montserrat Medium"/>
              </a:rPr>
              <a:t>ini Project </a:t>
            </a:r>
            <a:r>
              <a:rPr lang="en-IN" sz="1700" dirty="0">
                <a:solidFill>
                  <a:schemeClr val="dk1"/>
                </a:solidFill>
                <a:latin typeface="Montserrat Medium"/>
                <a:ea typeface="Montserrat Medium"/>
                <a:cs typeface="Montserrat Medium"/>
                <a:sym typeface="Montserrat Medium"/>
              </a:rPr>
              <a:t>SEE</a:t>
            </a:r>
            <a:endParaRPr sz="1700" dirty="0">
              <a:solidFill>
                <a:schemeClr val="dk1"/>
              </a:solidFill>
              <a:latin typeface="Montserrat Medium"/>
              <a:ea typeface="Montserrat Medium"/>
              <a:cs typeface="Montserrat Medium"/>
              <a:sym typeface="Montserrat Medium"/>
            </a:endParaRPr>
          </a:p>
          <a:p>
            <a:pPr marL="0" marR="0" lvl="0" indent="0" algn="ctr" rtl="0">
              <a:lnSpc>
                <a:spcPct val="100000"/>
              </a:lnSpc>
              <a:spcBef>
                <a:spcPts val="0"/>
              </a:spcBef>
              <a:spcAft>
                <a:spcPts val="0"/>
              </a:spcAft>
              <a:buNone/>
            </a:pPr>
            <a:r>
              <a:rPr lang="en-US" sz="1700" b="1" dirty="0">
                <a:solidFill>
                  <a:schemeClr val="dk1"/>
                </a:solidFill>
                <a:latin typeface="Montserrat"/>
                <a:ea typeface="Montserrat"/>
                <a:cs typeface="Montserrat"/>
                <a:sym typeface="Montserrat"/>
              </a:rPr>
              <a:t>Batch No.  B33</a:t>
            </a:r>
            <a:r>
              <a:rPr lang="en-US" sz="1600" b="1" dirty="0">
                <a:solidFill>
                  <a:schemeClr val="dk1"/>
                </a:solidFill>
                <a:latin typeface="Montserrat"/>
                <a:ea typeface="Montserrat"/>
                <a:cs typeface="Montserrat"/>
                <a:sym typeface="Montserrat"/>
              </a:rPr>
              <a:t> </a:t>
            </a:r>
            <a:endParaRPr sz="1700" b="1" dirty="0">
              <a:solidFill>
                <a:schemeClr val="dk1"/>
              </a:solidFill>
              <a:latin typeface="Montserrat"/>
              <a:ea typeface="Montserrat"/>
              <a:cs typeface="Montserrat"/>
              <a:sym typeface="Montserrat"/>
            </a:endParaRPr>
          </a:p>
        </p:txBody>
      </p:sp>
      <p:sp>
        <p:nvSpPr>
          <p:cNvPr id="95" name="Google Shape;95;p1"/>
          <p:cNvSpPr txBox="1"/>
          <p:nvPr/>
        </p:nvSpPr>
        <p:spPr>
          <a:xfrm>
            <a:off x="465100" y="3416630"/>
            <a:ext cx="5264100" cy="144650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800" b="1" i="0" u="none" strike="noStrike" cap="none" dirty="0">
                <a:solidFill>
                  <a:schemeClr val="dk1"/>
                </a:solidFill>
                <a:latin typeface="Montserrat"/>
                <a:ea typeface="Montserrat"/>
                <a:cs typeface="Montserrat"/>
                <a:sym typeface="Montserrat"/>
              </a:rPr>
              <a:t>Presentation By</a:t>
            </a:r>
          </a:p>
          <a:p>
            <a:pPr marL="0" marR="0" lvl="0" indent="0" algn="l" rtl="0">
              <a:lnSpc>
                <a:spcPct val="100000"/>
              </a:lnSpc>
              <a:spcBef>
                <a:spcPts val="0"/>
              </a:spcBef>
              <a:spcAft>
                <a:spcPts val="0"/>
              </a:spcAft>
              <a:buNone/>
            </a:pPr>
            <a:endParaRPr sz="1400" b="1" i="0" u="none" strike="noStrike" cap="none" dirty="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1400" i="0" u="none" strike="noStrike" cap="none" dirty="0">
                <a:solidFill>
                  <a:schemeClr val="dk1"/>
                </a:solidFill>
                <a:latin typeface="Montserrat Medium"/>
                <a:ea typeface="Montserrat Medium"/>
                <a:cs typeface="Montserrat Medium"/>
                <a:sym typeface="Montserrat Medium"/>
              </a:rPr>
              <a:t> </a:t>
            </a:r>
            <a:r>
              <a:rPr lang="en-US" dirty="0" err="1">
                <a:solidFill>
                  <a:schemeClr val="dk1"/>
                </a:solidFill>
                <a:latin typeface="Montserrat Medium"/>
                <a:ea typeface="Montserrat Medium"/>
                <a:cs typeface="Montserrat Medium"/>
                <a:sym typeface="Montserrat Medium"/>
              </a:rPr>
              <a:t>Anagha</a:t>
            </a:r>
            <a:r>
              <a:rPr lang="en-US" dirty="0">
                <a:solidFill>
                  <a:schemeClr val="dk1"/>
                </a:solidFill>
                <a:latin typeface="Montserrat Medium"/>
                <a:ea typeface="Montserrat Medium"/>
                <a:cs typeface="Montserrat Medium"/>
                <a:sym typeface="Montserrat Medium"/>
              </a:rPr>
              <a:t> R (</a:t>
            </a:r>
            <a:r>
              <a:rPr lang="en-US" sz="1400" i="0" u="none" strike="noStrike" cap="none" dirty="0">
                <a:solidFill>
                  <a:schemeClr val="dk1"/>
                </a:solidFill>
                <a:latin typeface="Montserrat Medium"/>
                <a:ea typeface="Montserrat Medium"/>
                <a:cs typeface="Montserrat Medium"/>
                <a:sym typeface="Montserrat Medium"/>
              </a:rPr>
              <a:t>1DS22IS</a:t>
            </a:r>
            <a:r>
              <a:rPr lang="en-US" dirty="0">
                <a:solidFill>
                  <a:schemeClr val="dk1"/>
                </a:solidFill>
                <a:latin typeface="Montserrat Medium"/>
                <a:ea typeface="Montserrat Medium"/>
                <a:cs typeface="Montserrat Medium"/>
                <a:sym typeface="Montserrat Medium"/>
              </a:rPr>
              <a:t>017)</a:t>
            </a:r>
          </a:p>
          <a:p>
            <a:pPr marL="0" marR="0" lvl="0" indent="0" algn="l" rtl="0">
              <a:lnSpc>
                <a:spcPct val="100000"/>
              </a:lnSpc>
              <a:spcBef>
                <a:spcPts val="0"/>
              </a:spcBef>
              <a:spcAft>
                <a:spcPts val="0"/>
              </a:spcAft>
              <a:buNone/>
            </a:pPr>
            <a:r>
              <a:rPr lang="en-US" sz="1400" i="0" u="none" strike="noStrike" cap="none" dirty="0">
                <a:solidFill>
                  <a:schemeClr val="dk1"/>
                </a:solidFill>
                <a:latin typeface="Montserrat Medium"/>
                <a:ea typeface="Montserrat Medium"/>
                <a:cs typeface="Montserrat Medium"/>
                <a:sym typeface="Montserrat Medium"/>
              </a:rPr>
              <a:t> </a:t>
            </a:r>
            <a:r>
              <a:rPr lang="en-US" dirty="0">
                <a:solidFill>
                  <a:schemeClr val="dk1"/>
                </a:solidFill>
                <a:latin typeface="Montserrat Medium"/>
                <a:ea typeface="Montserrat Medium"/>
                <a:cs typeface="Montserrat Medium"/>
                <a:sym typeface="Montserrat Medium"/>
              </a:rPr>
              <a:t>Suvan Banerjee (</a:t>
            </a:r>
            <a:r>
              <a:rPr lang="en-US" sz="1400" i="0" u="none" strike="noStrike" cap="none" dirty="0">
                <a:solidFill>
                  <a:schemeClr val="dk1"/>
                </a:solidFill>
                <a:latin typeface="Montserrat Medium"/>
                <a:ea typeface="Montserrat Medium"/>
                <a:cs typeface="Montserrat Medium"/>
                <a:sym typeface="Montserrat Medium"/>
              </a:rPr>
              <a:t>1DS22IS1</a:t>
            </a:r>
            <a:r>
              <a:rPr lang="en-US" dirty="0">
                <a:solidFill>
                  <a:schemeClr val="dk1"/>
                </a:solidFill>
                <a:latin typeface="Montserrat Medium"/>
                <a:ea typeface="Montserrat Medium"/>
                <a:cs typeface="Montserrat Medium"/>
                <a:sym typeface="Montserrat Medium"/>
              </a:rPr>
              <a:t>68)</a:t>
            </a:r>
            <a:endParaRPr dirty="0">
              <a:solidFill>
                <a:schemeClr val="dk1"/>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None/>
            </a:pPr>
            <a:r>
              <a:rPr lang="en-US" sz="1400" i="0" u="none" strike="noStrike" cap="none" dirty="0">
                <a:solidFill>
                  <a:schemeClr val="dk1"/>
                </a:solidFill>
                <a:latin typeface="Montserrat Medium"/>
                <a:ea typeface="Montserrat Medium"/>
                <a:cs typeface="Montserrat Medium"/>
                <a:sym typeface="Montserrat Medium"/>
              </a:rPr>
              <a:t> </a:t>
            </a:r>
            <a:r>
              <a:rPr lang="en-US" dirty="0" err="1">
                <a:solidFill>
                  <a:schemeClr val="dk1"/>
                </a:solidFill>
                <a:latin typeface="Montserrat Medium"/>
                <a:ea typeface="Montserrat Medium"/>
                <a:cs typeface="Montserrat Medium"/>
                <a:sym typeface="Montserrat Medium"/>
              </a:rPr>
              <a:t>Vaibhav</a:t>
            </a:r>
            <a:r>
              <a:rPr lang="en-US" dirty="0">
                <a:solidFill>
                  <a:schemeClr val="dk1"/>
                </a:solidFill>
                <a:latin typeface="Montserrat Medium"/>
                <a:ea typeface="Montserrat Medium"/>
                <a:cs typeface="Montserrat Medium"/>
                <a:sym typeface="Montserrat Medium"/>
              </a:rPr>
              <a:t> S </a:t>
            </a:r>
            <a:r>
              <a:rPr lang="en-US" dirty="0" err="1">
                <a:solidFill>
                  <a:schemeClr val="dk1"/>
                </a:solidFill>
                <a:latin typeface="Montserrat Medium"/>
                <a:ea typeface="Montserrat Medium"/>
                <a:cs typeface="Montserrat Medium"/>
                <a:sym typeface="Montserrat Medium"/>
              </a:rPr>
              <a:t>Magadum</a:t>
            </a:r>
            <a:r>
              <a:rPr lang="en-US" sz="1400" i="0" u="none" strike="noStrike" cap="none" dirty="0">
                <a:solidFill>
                  <a:schemeClr val="dk1"/>
                </a:solidFill>
                <a:latin typeface="Montserrat Medium"/>
                <a:ea typeface="Montserrat Medium"/>
                <a:cs typeface="Montserrat Medium"/>
                <a:sym typeface="Montserrat Medium"/>
              </a:rPr>
              <a:t> </a:t>
            </a:r>
            <a:r>
              <a:rPr lang="en-US" dirty="0">
                <a:solidFill>
                  <a:schemeClr val="dk1"/>
                </a:solidFill>
                <a:latin typeface="Montserrat Medium"/>
                <a:ea typeface="Montserrat Medium"/>
                <a:cs typeface="Montserrat Medium"/>
                <a:sym typeface="Montserrat Medium"/>
              </a:rPr>
              <a:t>(</a:t>
            </a:r>
            <a:r>
              <a:rPr lang="en-US" sz="1400" i="0" u="none" strike="noStrike" cap="none" dirty="0">
                <a:solidFill>
                  <a:schemeClr val="dk1"/>
                </a:solidFill>
                <a:latin typeface="Montserrat Medium"/>
                <a:ea typeface="Montserrat Medium"/>
                <a:cs typeface="Montserrat Medium"/>
                <a:sym typeface="Montserrat Medium"/>
              </a:rPr>
              <a:t>1DS22IS</a:t>
            </a:r>
            <a:r>
              <a:rPr lang="en-US" dirty="0">
                <a:solidFill>
                  <a:schemeClr val="dk1"/>
                </a:solidFill>
                <a:latin typeface="Montserrat Medium"/>
                <a:ea typeface="Montserrat Medium"/>
                <a:cs typeface="Montserrat Medium"/>
                <a:sym typeface="Montserrat Medium"/>
              </a:rPr>
              <a:t>177)</a:t>
            </a:r>
            <a:endParaRPr dirty="0">
              <a:solidFill>
                <a:schemeClr val="dk1"/>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None/>
            </a:pPr>
            <a:r>
              <a:rPr lang="en-US" sz="1400" i="0" u="none" strike="noStrike" cap="none" dirty="0">
                <a:solidFill>
                  <a:schemeClr val="dk1"/>
                </a:solidFill>
                <a:latin typeface="Montserrat Medium"/>
                <a:ea typeface="Montserrat Medium"/>
                <a:cs typeface="Montserrat Medium"/>
                <a:sym typeface="Montserrat Medium"/>
              </a:rPr>
              <a:t> </a:t>
            </a:r>
            <a:r>
              <a:rPr lang="en-US" sz="1400" i="0" u="none" strike="noStrike" cap="none" dirty="0" err="1">
                <a:solidFill>
                  <a:schemeClr val="dk1"/>
                </a:solidFill>
                <a:latin typeface="Montserrat Medium"/>
                <a:ea typeface="Montserrat Medium"/>
                <a:cs typeface="Montserrat Medium"/>
                <a:sym typeface="Montserrat Medium"/>
              </a:rPr>
              <a:t>Vedant</a:t>
            </a:r>
            <a:r>
              <a:rPr lang="en-US" sz="1400" i="0" u="none" strike="noStrike" cap="none" dirty="0">
                <a:solidFill>
                  <a:schemeClr val="dk1"/>
                </a:solidFill>
                <a:latin typeface="Montserrat Medium"/>
                <a:ea typeface="Montserrat Medium"/>
                <a:cs typeface="Montserrat Medium"/>
                <a:sym typeface="Montserrat Medium"/>
              </a:rPr>
              <a:t> </a:t>
            </a:r>
            <a:r>
              <a:rPr lang="en-US" sz="1400" i="0" u="none" strike="noStrike" cap="none" dirty="0" err="1">
                <a:solidFill>
                  <a:schemeClr val="dk1"/>
                </a:solidFill>
                <a:latin typeface="Montserrat Medium"/>
                <a:ea typeface="Montserrat Medium"/>
                <a:cs typeface="Montserrat Medium"/>
                <a:sym typeface="Montserrat Medium"/>
              </a:rPr>
              <a:t>Rajendra</a:t>
            </a:r>
            <a:r>
              <a:rPr lang="en-US" sz="1400" i="0" u="none" strike="noStrike" cap="none" dirty="0">
                <a:solidFill>
                  <a:schemeClr val="dk1"/>
                </a:solidFill>
                <a:latin typeface="Montserrat Medium"/>
                <a:ea typeface="Montserrat Medium"/>
                <a:cs typeface="Montserrat Medium"/>
                <a:sym typeface="Montserrat Medium"/>
              </a:rPr>
              <a:t> </a:t>
            </a:r>
            <a:r>
              <a:rPr lang="en-US" sz="1400" i="0" u="none" strike="noStrike" cap="none" dirty="0" err="1">
                <a:solidFill>
                  <a:schemeClr val="dk1"/>
                </a:solidFill>
                <a:latin typeface="Montserrat Medium"/>
                <a:ea typeface="Montserrat Medium"/>
                <a:cs typeface="Montserrat Medium"/>
                <a:sym typeface="Montserrat Medium"/>
              </a:rPr>
              <a:t>Balpande</a:t>
            </a:r>
            <a:r>
              <a:rPr lang="en-US" sz="1400" i="0" u="none" strike="noStrike" cap="none" dirty="0">
                <a:solidFill>
                  <a:schemeClr val="dk1"/>
                </a:solidFill>
                <a:latin typeface="Montserrat Medium"/>
                <a:ea typeface="Montserrat Medium"/>
                <a:cs typeface="Montserrat Medium"/>
                <a:sym typeface="Montserrat Medium"/>
              </a:rPr>
              <a:t> </a:t>
            </a:r>
            <a:r>
              <a:rPr lang="en-US" dirty="0">
                <a:solidFill>
                  <a:schemeClr val="dk1"/>
                </a:solidFill>
                <a:latin typeface="Montserrat Medium"/>
                <a:ea typeface="Montserrat Medium"/>
                <a:cs typeface="Montserrat Medium"/>
                <a:sym typeface="Montserrat Medium"/>
              </a:rPr>
              <a:t>(</a:t>
            </a:r>
            <a:r>
              <a:rPr lang="en-US" sz="1400" i="0" u="none" strike="noStrike" cap="none" dirty="0">
                <a:solidFill>
                  <a:schemeClr val="dk1"/>
                </a:solidFill>
                <a:latin typeface="Montserrat Medium"/>
                <a:ea typeface="Montserrat Medium"/>
                <a:cs typeface="Montserrat Medium"/>
                <a:sym typeface="Montserrat Medium"/>
              </a:rPr>
              <a:t>1DS22IS181)</a:t>
            </a:r>
            <a:endParaRPr sz="1400" i="0" u="none" strike="noStrike" cap="none" dirty="0">
              <a:solidFill>
                <a:schemeClr val="dk1"/>
              </a:solidFill>
              <a:latin typeface="Montserrat Medium"/>
              <a:ea typeface="Montserrat Medium"/>
              <a:cs typeface="Montserrat Medium"/>
              <a:sym typeface="Montserrat Medium"/>
            </a:endParaRPr>
          </a:p>
        </p:txBody>
      </p:sp>
      <p:sp>
        <p:nvSpPr>
          <p:cNvPr id="96" name="Google Shape;96;p1"/>
          <p:cNvSpPr txBox="1"/>
          <p:nvPr/>
        </p:nvSpPr>
        <p:spPr>
          <a:xfrm>
            <a:off x="5729200" y="3410337"/>
            <a:ext cx="2936111" cy="7540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dirty="0">
                <a:solidFill>
                  <a:schemeClr val="dk1"/>
                </a:solidFill>
                <a:latin typeface="Montserrat"/>
                <a:ea typeface="Montserrat"/>
                <a:cs typeface="Montserrat"/>
                <a:sym typeface="Montserrat"/>
              </a:rPr>
              <a:t>Under the Guidance </a:t>
            </a:r>
            <a:r>
              <a:rPr lang="en-US" sz="1500" b="1" dirty="0">
                <a:solidFill>
                  <a:schemeClr val="dk1"/>
                </a:solidFill>
                <a:latin typeface="Montserrat"/>
                <a:ea typeface="Montserrat"/>
                <a:cs typeface="Montserrat"/>
                <a:sym typeface="Montserrat"/>
              </a:rPr>
              <a:t>o</a:t>
            </a:r>
            <a:r>
              <a:rPr lang="en-US" sz="1500" b="1" i="0" u="none" strike="noStrike" cap="none" dirty="0">
                <a:solidFill>
                  <a:schemeClr val="dk1"/>
                </a:solidFill>
                <a:latin typeface="Montserrat"/>
                <a:ea typeface="Montserrat"/>
                <a:cs typeface="Montserrat"/>
                <a:sym typeface="Montserrat"/>
              </a:rPr>
              <a:t>f </a:t>
            </a:r>
            <a:endParaRPr sz="1500" b="1" i="0" u="none" strike="noStrike" cap="none" dirty="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i="0" u="none" strike="noStrike" cap="none" dirty="0">
                <a:solidFill>
                  <a:schemeClr val="dk1"/>
                </a:solidFill>
                <a:latin typeface="Montserrat Medium"/>
                <a:ea typeface="Montserrat Medium"/>
                <a:cs typeface="Montserrat Medium"/>
                <a:sym typeface="Montserrat Medium"/>
              </a:rPr>
              <a:t>D</a:t>
            </a:r>
            <a:r>
              <a:rPr lang="en-US" dirty="0">
                <a:solidFill>
                  <a:schemeClr val="dk1"/>
                </a:solidFill>
                <a:latin typeface="Montserrat Medium"/>
                <a:ea typeface="Montserrat Medium"/>
                <a:cs typeface="Montserrat Medium"/>
                <a:sym typeface="Montserrat Medium"/>
              </a:rPr>
              <a:t>R</a:t>
            </a:r>
            <a:r>
              <a:rPr lang="en-US" i="0" u="none" strike="noStrike" cap="none" dirty="0">
                <a:solidFill>
                  <a:schemeClr val="dk1"/>
                </a:solidFill>
                <a:latin typeface="Montserrat Medium"/>
                <a:ea typeface="Montserrat Medium"/>
                <a:cs typeface="Montserrat Medium"/>
                <a:sym typeface="Montserrat Medium"/>
              </a:rPr>
              <a:t>. </a:t>
            </a:r>
            <a:r>
              <a:rPr lang="en-US" i="0" u="none" strike="noStrike" cap="none" dirty="0" err="1">
                <a:solidFill>
                  <a:schemeClr val="dk1"/>
                </a:solidFill>
                <a:latin typeface="Montserrat Medium"/>
                <a:ea typeface="Montserrat Medium"/>
                <a:cs typeface="Montserrat Medium"/>
                <a:sym typeface="Montserrat Medium"/>
              </a:rPr>
              <a:t>Varaprasad</a:t>
            </a:r>
            <a:r>
              <a:rPr lang="en-US" i="0" u="none" strike="noStrike" cap="none" dirty="0">
                <a:solidFill>
                  <a:schemeClr val="dk1"/>
                </a:solidFill>
                <a:latin typeface="Montserrat Medium"/>
                <a:ea typeface="Montserrat Medium"/>
                <a:cs typeface="Montserrat Medium"/>
                <a:sym typeface="Montserrat Medium"/>
              </a:rPr>
              <a:t> B K S V L</a:t>
            </a:r>
            <a:endParaRPr i="0" u="none" strike="noStrike" cap="none" dirty="0">
              <a:solidFill>
                <a:schemeClr val="dk1"/>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None/>
            </a:pPr>
            <a:r>
              <a:rPr lang="en-US" dirty="0">
                <a:solidFill>
                  <a:schemeClr val="dk1"/>
                </a:solidFill>
                <a:latin typeface="Montserrat Medium"/>
                <a:ea typeface="Montserrat Medium"/>
                <a:cs typeface="Montserrat Medium"/>
                <a:sym typeface="Montserrat Medium"/>
              </a:rPr>
              <a:t>(Prof, Dept. ISE, DSCE)</a:t>
            </a:r>
            <a:endParaRPr dirty="0">
              <a:solidFill>
                <a:schemeClr val="dk1"/>
              </a:solidFill>
              <a:latin typeface="Montserrat Medium"/>
              <a:ea typeface="Montserrat Medium"/>
              <a:cs typeface="Montserrat Medium"/>
              <a:sym typeface="Montserrat Medium"/>
            </a:endParaRPr>
          </a:p>
        </p:txBody>
      </p:sp>
      <p:pic>
        <p:nvPicPr>
          <p:cNvPr id="97" name="Google Shape;97;p1"/>
          <p:cNvPicPr preferRelativeResize="0"/>
          <p:nvPr/>
        </p:nvPicPr>
        <p:blipFill>
          <a:blip r:embed="rId3">
            <a:alphaModFix/>
          </a:blip>
          <a:stretch>
            <a:fillRect/>
          </a:stretch>
        </p:blipFill>
        <p:spPr>
          <a:xfrm>
            <a:off x="465100" y="378475"/>
            <a:ext cx="1331475" cy="1331475"/>
          </a:xfrm>
          <a:prstGeom prst="rect">
            <a:avLst/>
          </a:prstGeom>
          <a:noFill/>
          <a:ln>
            <a:noFill/>
          </a:ln>
        </p:spPr>
      </p:pic>
      <p:sp>
        <p:nvSpPr>
          <p:cNvPr id="98" name="Google Shape;98;p1"/>
          <p:cNvSpPr txBox="1"/>
          <p:nvPr/>
        </p:nvSpPr>
        <p:spPr>
          <a:xfrm>
            <a:off x="2083850" y="378474"/>
            <a:ext cx="6579900" cy="10845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dirty="0">
                <a:latin typeface="Montserrat"/>
                <a:ea typeface="Montserrat"/>
                <a:cs typeface="Montserrat"/>
                <a:sym typeface="Montserrat"/>
              </a:rPr>
              <a:t>DAYANANDA SAGAR COLLEGE OF ENGINEERING</a:t>
            </a:r>
            <a:endParaRPr sz="1900" b="1" dirty="0">
              <a:latin typeface="Montserrat"/>
              <a:ea typeface="Montserrat"/>
              <a:cs typeface="Montserrat"/>
              <a:sym typeface="Montserrat"/>
            </a:endParaRPr>
          </a:p>
          <a:p>
            <a:pPr marL="0" lvl="0" indent="0" algn="l" rtl="0">
              <a:spcBef>
                <a:spcPts val="0"/>
              </a:spcBef>
              <a:spcAft>
                <a:spcPts val="0"/>
              </a:spcAft>
              <a:buNone/>
            </a:pPr>
            <a:r>
              <a:rPr lang="en-US" dirty="0" err="1">
                <a:latin typeface="Montserrat Medium"/>
                <a:ea typeface="Montserrat Medium"/>
                <a:cs typeface="Montserrat Medium"/>
                <a:sym typeface="Montserrat Medium"/>
              </a:rPr>
              <a:t>Malleshwara</a:t>
            </a:r>
            <a:r>
              <a:rPr lang="en-US" dirty="0">
                <a:latin typeface="Montserrat Medium"/>
                <a:ea typeface="Montserrat Medium"/>
                <a:cs typeface="Montserrat Medium"/>
                <a:sym typeface="Montserrat Medium"/>
              </a:rPr>
              <a:t> Hills, </a:t>
            </a:r>
            <a:r>
              <a:rPr lang="en-US" dirty="0" err="1">
                <a:latin typeface="Montserrat Medium"/>
                <a:ea typeface="Montserrat Medium"/>
                <a:cs typeface="Montserrat Medium"/>
                <a:sym typeface="Montserrat Medium"/>
              </a:rPr>
              <a:t>Kumarswamy</a:t>
            </a:r>
            <a:r>
              <a:rPr lang="en-US" dirty="0">
                <a:latin typeface="Montserrat Medium"/>
                <a:ea typeface="Montserrat Medium"/>
                <a:cs typeface="Montserrat Medium"/>
                <a:sym typeface="Montserrat Medium"/>
              </a:rPr>
              <a:t> Layout, Bangalore - 560111</a:t>
            </a:r>
            <a:endParaRPr dirty="0">
              <a:latin typeface="Montserrat Medium"/>
              <a:ea typeface="Montserrat Medium"/>
              <a:cs typeface="Montserrat Medium"/>
              <a:sym typeface="Montserrat Medium"/>
            </a:endParaRPr>
          </a:p>
          <a:p>
            <a:pPr marL="0" lvl="0" indent="0" algn="l" rtl="0">
              <a:spcBef>
                <a:spcPts val="0"/>
              </a:spcBef>
              <a:spcAft>
                <a:spcPts val="0"/>
              </a:spcAft>
              <a:buNone/>
            </a:pPr>
            <a:r>
              <a:rPr lang="en-US" sz="1700" b="1" dirty="0">
                <a:latin typeface="Montserrat"/>
                <a:ea typeface="Montserrat"/>
                <a:cs typeface="Montserrat"/>
                <a:sym typeface="Montserrat"/>
              </a:rPr>
              <a:t>Department of Information Science and Engineering</a:t>
            </a:r>
            <a:endParaRPr sz="1700" b="1" dirty="0">
              <a:latin typeface="Montserrat"/>
              <a:ea typeface="Montserrat"/>
              <a:cs typeface="Montserrat"/>
              <a:sym typeface="Montserrat"/>
            </a:endParaRPr>
          </a:p>
        </p:txBody>
      </p:sp>
    </p:spTree>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600200" y="500645"/>
            <a:ext cx="6172200" cy="514350"/>
          </a:xfrm>
          <a:prstGeom prst="rect">
            <a:avLst/>
          </a:prstGeom>
          <a:noFill/>
          <a:ln>
            <a:noFill/>
          </a:ln>
        </p:spPr>
        <p:txBody>
          <a:bodyPr spcFirstLastPara="1" vert="horz" wrap="square" lIns="68569" tIns="34275" rIns="68569" bIns="34275" rtlCol="0" anchor="ctr" anchorCtr="0">
            <a:normAutofit fontScale="90000"/>
          </a:bodyPr>
          <a:lstStyle/>
          <a:p>
            <a:pPr algn="ctr">
              <a:spcBef>
                <a:spcPts val="0"/>
              </a:spcBef>
              <a:buClr>
                <a:schemeClr val="dk1"/>
              </a:buClr>
              <a:buSzPts val="3200"/>
            </a:pPr>
            <a:r>
              <a:rPr lang="en-IN" sz="2400" b="1" dirty="0" smtClean="0">
                <a:latin typeface="Montserrat" panose="020B0604020202020204" charset="0"/>
              </a:rPr>
              <a:t>CONNECTION BETWEEN DENSITY CALCULATION AND TRAFFIC</a:t>
            </a:r>
            <a:endParaRPr sz="2400" b="1" dirty="0">
              <a:latin typeface="Montserrat" panose="020B0604020202020204" charset="0"/>
            </a:endParaRPr>
          </a:p>
        </p:txBody>
      </p:sp>
      <p:sp>
        <p:nvSpPr>
          <p:cNvPr id="10" name="Google Shape;113;p15"/>
          <p:cNvSpPr txBox="1"/>
          <p:nvPr/>
        </p:nvSpPr>
        <p:spPr>
          <a:xfrm>
            <a:off x="1600200" y="2084176"/>
            <a:ext cx="7007437" cy="2722774"/>
          </a:xfrm>
          <a:prstGeom prst="rect">
            <a:avLst/>
          </a:prstGeom>
          <a:noFill/>
          <a:ln>
            <a:noFill/>
          </a:ln>
        </p:spPr>
        <p:txBody>
          <a:bodyPr spcFirstLastPara="1" wrap="square" lIns="68569" tIns="34275" rIns="68569" bIns="34275" anchor="t" anchorCtr="0">
            <a:noAutofit/>
          </a:bodyPr>
          <a:lstStyle/>
          <a:p>
            <a:pPr algn="just"/>
            <a:r>
              <a:rPr lang="en-IN" dirty="0" smtClean="0"/>
              <a:t>Our current solution is super simple</a:t>
            </a:r>
            <a:r>
              <a:rPr lang="en-US" dirty="0"/>
              <a:t> </a:t>
            </a:r>
            <a:r>
              <a:rPr lang="en-US" dirty="0" smtClean="0"/>
              <a:t>to understand and </a:t>
            </a:r>
            <a:r>
              <a:rPr lang="en-US" dirty="0" err="1" smtClean="0"/>
              <a:t>littile</a:t>
            </a:r>
            <a:r>
              <a:rPr lang="en-US" dirty="0" smtClean="0"/>
              <a:t> bit difficult to code</a:t>
            </a:r>
          </a:p>
          <a:p>
            <a:pPr algn="just"/>
            <a:endParaRPr lang="en-US" dirty="0" smtClean="0"/>
          </a:p>
          <a:p>
            <a:pPr marL="285750" indent="-285750" algn="just">
              <a:buFont typeface="Arial" panose="020B0604020202020204" pitchFamily="34" charset="0"/>
              <a:buChar char="•"/>
            </a:pPr>
            <a:r>
              <a:rPr lang="en-IN" dirty="0" smtClean="0"/>
              <a:t>Our plan is we will find out the density of each lane </a:t>
            </a:r>
          </a:p>
          <a:p>
            <a:pPr marL="285750" indent="-285750" algn="just">
              <a:buFont typeface="Arial" panose="020B0604020202020204" pitchFamily="34" charset="0"/>
              <a:buChar char="•"/>
            </a:pPr>
            <a:r>
              <a:rPr lang="en-IN" dirty="0" smtClean="0"/>
              <a:t>Then based on the density we can have three cases</a:t>
            </a:r>
          </a:p>
          <a:p>
            <a:pPr marL="285750" indent="-285750" algn="just">
              <a:buFont typeface="Arial" panose="020B0604020202020204" pitchFamily="34" charset="0"/>
              <a:buChar char="•"/>
            </a:pPr>
            <a:r>
              <a:rPr lang="en-IN" dirty="0" smtClean="0"/>
              <a:t>Each case has different logic and traffic management </a:t>
            </a:r>
          </a:p>
          <a:p>
            <a:pPr marL="285750" indent="-285750" algn="just">
              <a:buFont typeface="Arial" panose="020B0604020202020204" pitchFamily="34" charset="0"/>
              <a:buChar char="•"/>
            </a:pPr>
            <a:r>
              <a:rPr lang="en-IN" dirty="0" smtClean="0"/>
              <a:t>This system is intended to run 24/7 and automatically chooses case</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smtClean="0"/>
          </a:p>
          <a:p>
            <a:pPr marL="285750" indent="-285750" algn="just">
              <a:buFont typeface="Arial" panose="020B0604020202020204" pitchFamily="34" charset="0"/>
              <a:buChar char="•"/>
            </a:pPr>
            <a:endParaRPr lang="en-IN"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8608373" y="4643833"/>
            <a:ext cx="258050" cy="609193"/>
          </a:xfrm>
          <a:prstGeom prst="rect">
            <a:avLst/>
          </a:prstGeom>
        </p:spPr>
      </p:pic>
    </p:spTree>
    <p:extLst>
      <p:ext uri="{BB962C8B-B14F-4D97-AF65-F5344CB8AC3E}">
        <p14:creationId xmlns:p14="http://schemas.microsoft.com/office/powerpoint/2010/main" val="2612653198"/>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30250" y="399345"/>
            <a:ext cx="6505659" cy="4356017"/>
          </a:xfrm>
          <a:prstGeom prst="rect">
            <a:avLst/>
          </a:prstGeom>
        </p:spPr>
      </p:pic>
      <p:sp>
        <p:nvSpPr>
          <p:cNvPr id="109" name="Google Shape;109;p15"/>
          <p:cNvSpPr txBox="1">
            <a:spLocks noGrp="1"/>
          </p:cNvSpPr>
          <p:nvPr>
            <p:ph type="title"/>
          </p:nvPr>
        </p:nvSpPr>
        <p:spPr>
          <a:xfrm>
            <a:off x="3790950" y="142170"/>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smtClean="0">
                <a:latin typeface="Montserrat" panose="020B0604020202020204" charset="0"/>
              </a:rPr>
              <a:t>System Block Diagram</a:t>
            </a:r>
            <a:endParaRPr sz="2400" b="1" dirty="0">
              <a:latin typeface="Montserrat" panose="020B060402020202020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8608373" y="4643833"/>
            <a:ext cx="258050" cy="609193"/>
          </a:xfrm>
          <a:prstGeom prst="rect">
            <a:avLst/>
          </a:prstGeom>
        </p:spPr>
      </p:pic>
    </p:spTree>
    <p:extLst>
      <p:ext uri="{BB962C8B-B14F-4D97-AF65-F5344CB8AC3E}">
        <p14:creationId xmlns:p14="http://schemas.microsoft.com/office/powerpoint/2010/main" val="520097459"/>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387350" y="235082"/>
            <a:ext cx="8324850" cy="4279768"/>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8000" b="1" dirty="0" smtClean="0">
                <a:latin typeface="Montserrat" panose="020B0604020202020204" charset="0"/>
              </a:rPr>
              <a:t>CASE 1</a:t>
            </a:r>
            <a:endParaRPr sz="8000" b="1" dirty="0">
              <a:latin typeface="Montserrat" panose="020B0604020202020204" charset="0"/>
            </a:endParaRPr>
          </a:p>
        </p:txBody>
      </p:sp>
      <p:sp>
        <p:nvSpPr>
          <p:cNvPr id="173" name="Google Shape;173;p21"/>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420751" y="1155565"/>
            <a:ext cx="258050" cy="609193"/>
          </a:xfrm>
          <a:prstGeom prst="rect">
            <a:avLst/>
          </a:prstGeom>
        </p:spPr>
      </p:pic>
    </p:spTree>
    <p:extLst>
      <p:ext uri="{BB962C8B-B14F-4D97-AF65-F5344CB8AC3E}">
        <p14:creationId xmlns:p14="http://schemas.microsoft.com/office/powerpoint/2010/main" val="1277506396"/>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0" name="Google Shape;160;p20"/>
          <p:cNvSpPr txBox="1">
            <a:spLocks noGrp="1"/>
          </p:cNvSpPr>
          <p:nvPr>
            <p:ph type="title"/>
          </p:nvPr>
        </p:nvSpPr>
        <p:spPr>
          <a:xfrm>
            <a:off x="-1543050" y="237808"/>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smtClean="0">
                <a:latin typeface="Montserrat" panose="020B0604020202020204" charset="0"/>
              </a:rPr>
              <a:t>CASE 1</a:t>
            </a:r>
            <a:r>
              <a:rPr lang="en-US" sz="2400" dirty="0"/>
              <a:t>	</a:t>
            </a:r>
            <a:endParaRPr sz="2400" dirty="0"/>
          </a:p>
        </p:txBody>
      </p:sp>
      <p:sp>
        <p:nvSpPr>
          <p:cNvPr id="163" name="Google Shape;163;p20"/>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13</a:t>
            </a:fld>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803" y="2459965"/>
            <a:ext cx="1902247" cy="847990"/>
          </a:xfrm>
          <a:prstGeom prst="rect">
            <a:avLst/>
          </a:prstGeom>
        </p:spPr>
      </p:pic>
      <p:sp>
        <p:nvSpPr>
          <p:cNvPr id="4" name="Oval 3"/>
          <p:cNvSpPr/>
          <p:nvPr/>
        </p:nvSpPr>
        <p:spPr>
          <a:xfrm>
            <a:off x="5190067" y="2432051"/>
            <a:ext cx="279400" cy="2794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4432300" y="1945614"/>
            <a:ext cx="279400" cy="27940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432300" y="2813447"/>
            <a:ext cx="279400" cy="27940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3689350" y="2432051"/>
            <a:ext cx="279400" cy="2794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2559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955 0.00463 L -0.36511 -0.00247 " pathEditMode="fixed" rAng="0" ptsTypes="AA">
                                      <p:cBhvr>
                                        <p:cTn id="6" dur="2000" fill="hold"/>
                                        <p:tgtEl>
                                          <p:spTgt spid="3"/>
                                        </p:tgtEl>
                                        <p:attrNameLst>
                                          <p:attrName>ppt_x</p:attrName>
                                          <p:attrName>ppt_y</p:attrName>
                                        </p:attrNameLst>
                                      </p:cBhvr>
                                      <p:rCtr x="-18733" y="-370"/>
                                    </p:animMotion>
                                  </p:childTnLst>
                                </p:cTn>
                              </p:par>
                            </p:childTnLst>
                          </p:cTn>
                        </p:par>
                        <p:par>
                          <p:cTn id="7" fill="hold">
                            <p:stCondLst>
                              <p:cond delay="2000"/>
                            </p:stCondLst>
                            <p:childTnLst>
                              <p:par>
                                <p:cTn id="8" presetID="19" presetClass="emph" presetSubtype="0" fill="hold" grpId="0" nodeType="afterEffect">
                                  <p:stCondLst>
                                    <p:cond delay="0"/>
                                  </p:stCondLst>
                                  <p:childTnLst>
                                    <p:animClr clrSpc="rgb" dir="cw">
                                      <p:cBhvr override="childStyle">
                                        <p:cTn id="9" dur="500" fill="hold"/>
                                        <p:tgtEl>
                                          <p:spTgt spid="9"/>
                                        </p:tgtEl>
                                        <p:attrNameLst>
                                          <p:attrName>style.color</p:attrName>
                                        </p:attrNameLst>
                                      </p:cBhvr>
                                      <p:to>
                                        <a:srgbClr val="FF0000"/>
                                      </p:to>
                                    </p:animClr>
                                    <p:animClr clrSpc="rgb" dir="cw">
                                      <p:cBhvr>
                                        <p:cTn id="10" dur="500" fill="hold"/>
                                        <p:tgtEl>
                                          <p:spTgt spid="9"/>
                                        </p:tgtEl>
                                        <p:attrNameLst>
                                          <p:attrName>fillcolor</p:attrName>
                                        </p:attrNameLst>
                                      </p:cBhvr>
                                      <p:to>
                                        <a:srgbClr val="FF0000"/>
                                      </p:to>
                                    </p:animClr>
                                    <p:set>
                                      <p:cBhvr>
                                        <p:cTn id="11" dur="500" fill="hold"/>
                                        <p:tgtEl>
                                          <p:spTgt spid="9"/>
                                        </p:tgtEl>
                                        <p:attrNameLst>
                                          <p:attrName>fill.type</p:attrName>
                                        </p:attrNameLst>
                                      </p:cBhvr>
                                      <p:to>
                                        <p:strVal val="solid"/>
                                      </p:to>
                                    </p:set>
                                    <p:set>
                                      <p:cBhvr>
                                        <p:cTn id="12" dur="500" fill="hold"/>
                                        <p:tgtEl>
                                          <p:spTgt spid="9"/>
                                        </p:tgtEl>
                                        <p:attrNameLst>
                                          <p:attrName>fill.on</p:attrName>
                                        </p:attrNameLst>
                                      </p:cBhvr>
                                      <p:to>
                                        <p:strVal val="true"/>
                                      </p:to>
                                    </p:set>
                                  </p:childTnLst>
                                </p:cTn>
                              </p:par>
                              <p:par>
                                <p:cTn id="13" presetID="19" presetClass="emph" presetSubtype="0" fill="hold" grpId="0" nodeType="withEffect">
                                  <p:stCondLst>
                                    <p:cond delay="0"/>
                                  </p:stCondLst>
                                  <p:childTnLst>
                                    <p:animClr clrSpc="rgb" dir="cw">
                                      <p:cBhvr override="childStyle">
                                        <p:cTn id="14" dur="500" fill="hold"/>
                                        <p:tgtEl>
                                          <p:spTgt spid="4"/>
                                        </p:tgtEl>
                                        <p:attrNameLst>
                                          <p:attrName>style.color</p:attrName>
                                        </p:attrNameLst>
                                      </p:cBhvr>
                                      <p:to>
                                        <a:srgbClr val="00B050"/>
                                      </p:to>
                                    </p:animClr>
                                    <p:animClr clrSpc="rgb" dir="cw">
                                      <p:cBhvr>
                                        <p:cTn id="15" dur="500" fill="hold"/>
                                        <p:tgtEl>
                                          <p:spTgt spid="4"/>
                                        </p:tgtEl>
                                        <p:attrNameLst>
                                          <p:attrName>fillcolor</p:attrName>
                                        </p:attrNameLst>
                                      </p:cBhvr>
                                      <p:to>
                                        <a:srgbClr val="00B050"/>
                                      </p:to>
                                    </p:animClr>
                                    <p:set>
                                      <p:cBhvr>
                                        <p:cTn id="16" dur="500" fill="hold"/>
                                        <p:tgtEl>
                                          <p:spTgt spid="4"/>
                                        </p:tgtEl>
                                        <p:attrNameLst>
                                          <p:attrName>fill.type</p:attrName>
                                        </p:attrNameLst>
                                      </p:cBhvr>
                                      <p:to>
                                        <p:strVal val="solid"/>
                                      </p:to>
                                    </p:set>
                                    <p:set>
                                      <p:cBhvr>
                                        <p:cTn id="17" dur="500" fill="hold"/>
                                        <p:tgtEl>
                                          <p:spTgt spid="4"/>
                                        </p:tgtEl>
                                        <p:attrNameLst>
                                          <p:attrName>fill.on</p:attrName>
                                        </p:attrNameLst>
                                      </p:cBhvr>
                                      <p:to>
                                        <p:strVal val="true"/>
                                      </p:to>
                                    </p:set>
                                  </p:childTnLst>
                                </p:cTn>
                              </p:par>
                              <p:par>
                                <p:cTn id="18" presetID="19" presetClass="emph" presetSubtype="0" fill="hold" grpId="0" nodeType="withEffect">
                                  <p:stCondLst>
                                    <p:cond delay="0"/>
                                  </p:stCondLst>
                                  <p:childTnLst>
                                    <p:animClr clrSpc="rgb" dir="cw">
                                      <p:cBhvr override="childStyle">
                                        <p:cTn id="19" dur="500" fill="hold"/>
                                        <p:tgtEl>
                                          <p:spTgt spid="10"/>
                                        </p:tgtEl>
                                        <p:attrNameLst>
                                          <p:attrName>style.color</p:attrName>
                                        </p:attrNameLst>
                                      </p:cBhvr>
                                      <p:to>
                                        <a:srgbClr val="FF0000"/>
                                      </p:to>
                                    </p:animClr>
                                    <p:animClr clrSpc="rgb" dir="cw">
                                      <p:cBhvr>
                                        <p:cTn id="20" dur="500" fill="hold"/>
                                        <p:tgtEl>
                                          <p:spTgt spid="10"/>
                                        </p:tgtEl>
                                        <p:attrNameLst>
                                          <p:attrName>fillcolor</p:attrName>
                                        </p:attrNameLst>
                                      </p:cBhvr>
                                      <p:to>
                                        <a:srgbClr val="FF0000"/>
                                      </p:to>
                                    </p:animClr>
                                    <p:set>
                                      <p:cBhvr>
                                        <p:cTn id="21" dur="500" fill="hold"/>
                                        <p:tgtEl>
                                          <p:spTgt spid="10"/>
                                        </p:tgtEl>
                                        <p:attrNameLst>
                                          <p:attrName>fill.type</p:attrName>
                                        </p:attrNameLst>
                                      </p:cBhvr>
                                      <p:to>
                                        <p:strVal val="solid"/>
                                      </p:to>
                                    </p:set>
                                    <p:set>
                                      <p:cBhvr>
                                        <p:cTn id="22" dur="500" fill="hold"/>
                                        <p:tgtEl>
                                          <p:spTgt spid="10"/>
                                        </p:tgtEl>
                                        <p:attrNameLst>
                                          <p:attrName>fill.on</p:attrName>
                                        </p:attrNameLst>
                                      </p:cBhvr>
                                      <p:to>
                                        <p:strVal val="true"/>
                                      </p:to>
                                    </p:set>
                                  </p:childTnLst>
                                </p:cTn>
                              </p:par>
                              <p:par>
                                <p:cTn id="23" presetID="19" presetClass="emph" presetSubtype="0" fill="hold" grpId="0" nodeType="withEffect">
                                  <p:stCondLst>
                                    <p:cond delay="0"/>
                                  </p:stCondLst>
                                  <p:childTnLst>
                                    <p:animClr clrSpc="rgb" dir="cw">
                                      <p:cBhvr override="childStyle">
                                        <p:cTn id="24" dur="500" fill="hold"/>
                                        <p:tgtEl>
                                          <p:spTgt spid="11"/>
                                        </p:tgtEl>
                                        <p:attrNameLst>
                                          <p:attrName>style.color</p:attrName>
                                        </p:attrNameLst>
                                      </p:cBhvr>
                                      <p:to>
                                        <a:srgbClr val="00B050"/>
                                      </p:to>
                                    </p:animClr>
                                    <p:animClr clrSpc="rgb" dir="cw">
                                      <p:cBhvr>
                                        <p:cTn id="25" dur="500" fill="hold"/>
                                        <p:tgtEl>
                                          <p:spTgt spid="11"/>
                                        </p:tgtEl>
                                        <p:attrNameLst>
                                          <p:attrName>fillcolor</p:attrName>
                                        </p:attrNameLst>
                                      </p:cBhvr>
                                      <p:to>
                                        <a:srgbClr val="00B050"/>
                                      </p:to>
                                    </p:animClr>
                                    <p:set>
                                      <p:cBhvr>
                                        <p:cTn id="26" dur="500" fill="hold"/>
                                        <p:tgtEl>
                                          <p:spTgt spid="11"/>
                                        </p:tgtEl>
                                        <p:attrNameLst>
                                          <p:attrName>fill.type</p:attrName>
                                        </p:attrNameLst>
                                      </p:cBhvr>
                                      <p:to>
                                        <p:strVal val="solid"/>
                                      </p:to>
                                    </p:set>
                                    <p:set>
                                      <p:cBhvr>
                                        <p:cTn id="27"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0" name="Google Shape;160;p20"/>
          <p:cNvSpPr txBox="1">
            <a:spLocks noGrp="1"/>
          </p:cNvSpPr>
          <p:nvPr>
            <p:ph type="title"/>
          </p:nvPr>
        </p:nvSpPr>
        <p:spPr>
          <a:xfrm>
            <a:off x="-1543050" y="237808"/>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smtClean="0">
                <a:latin typeface="Montserrat" panose="020B0604020202020204" charset="0"/>
              </a:rPr>
              <a:t>CASE 1</a:t>
            </a:r>
            <a:r>
              <a:rPr lang="en-US" sz="2400" dirty="0"/>
              <a:t>	</a:t>
            </a:r>
            <a:endParaRPr sz="2400" dirty="0"/>
          </a:p>
        </p:txBody>
      </p:sp>
      <p:sp>
        <p:nvSpPr>
          <p:cNvPr id="163" name="Google Shape;163;p20"/>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14</a:t>
            </a:fld>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9467" y="2465919"/>
            <a:ext cx="1902247" cy="847990"/>
          </a:xfrm>
          <a:prstGeom prst="rect">
            <a:avLst/>
          </a:prstGeom>
        </p:spPr>
      </p:pic>
      <p:sp>
        <p:nvSpPr>
          <p:cNvPr id="4" name="Oval 3"/>
          <p:cNvSpPr/>
          <p:nvPr/>
        </p:nvSpPr>
        <p:spPr>
          <a:xfrm>
            <a:off x="5190067" y="2432051"/>
            <a:ext cx="279400" cy="27940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4432300" y="1945614"/>
            <a:ext cx="279400" cy="2794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432300" y="2813447"/>
            <a:ext cx="279400" cy="2794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3689350" y="2432051"/>
            <a:ext cx="279400" cy="27940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989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3.33333E-6 0.01235 L -0.78177 0.00619 " pathEditMode="fixed" rAng="0" ptsTypes="AA">
                                      <p:cBhvr>
                                        <p:cTn id="6" dur="2000" fill="hold"/>
                                        <p:tgtEl>
                                          <p:spTgt spid="3"/>
                                        </p:tgtEl>
                                        <p:attrNameLst>
                                          <p:attrName>ppt_x</p:attrName>
                                          <p:attrName>ppt_y</p:attrName>
                                        </p:attrNameLst>
                                      </p:cBhvr>
                                      <p:rCtr x="-39097" y="-3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387350" y="235082"/>
            <a:ext cx="8324850" cy="4279768"/>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8000" b="1" dirty="0" smtClean="0">
                <a:latin typeface="Montserrat" panose="020B0604020202020204" charset="0"/>
              </a:rPr>
              <a:t>CASE 2</a:t>
            </a:r>
            <a:endParaRPr sz="8000" b="1" dirty="0">
              <a:latin typeface="Montserrat" panose="020B0604020202020204" charset="0"/>
            </a:endParaRPr>
          </a:p>
        </p:txBody>
      </p:sp>
      <p:sp>
        <p:nvSpPr>
          <p:cNvPr id="173" name="Google Shape;173;p21"/>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420750" y="1114927"/>
            <a:ext cx="258050" cy="609193"/>
          </a:xfrm>
          <a:prstGeom prst="rect">
            <a:avLst/>
          </a:prstGeom>
        </p:spPr>
      </p:pic>
    </p:spTree>
    <p:extLst>
      <p:ext uri="{BB962C8B-B14F-4D97-AF65-F5344CB8AC3E}">
        <p14:creationId xmlns:p14="http://schemas.microsoft.com/office/powerpoint/2010/main" val="3503643036"/>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0" name="Google Shape;160;p20"/>
          <p:cNvSpPr txBox="1">
            <a:spLocks noGrp="1"/>
          </p:cNvSpPr>
          <p:nvPr>
            <p:ph type="title"/>
          </p:nvPr>
        </p:nvSpPr>
        <p:spPr>
          <a:xfrm>
            <a:off x="-1543050" y="237808"/>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smtClean="0">
                <a:latin typeface="Montserrat" panose="020B0604020202020204" charset="0"/>
              </a:rPr>
              <a:t>CASE 2</a:t>
            </a:r>
            <a:r>
              <a:rPr lang="en-US" sz="2400" dirty="0"/>
              <a:t>	</a:t>
            </a:r>
            <a:endParaRPr sz="2400" dirty="0"/>
          </a:p>
        </p:txBody>
      </p:sp>
      <p:sp>
        <p:nvSpPr>
          <p:cNvPr id="163" name="Google Shape;163;p20"/>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16</a:t>
            </a:fld>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2536" y="2432051"/>
            <a:ext cx="1902247" cy="847990"/>
          </a:xfrm>
          <a:prstGeom prst="rect">
            <a:avLst/>
          </a:prstGeom>
        </p:spPr>
      </p:pic>
      <p:sp>
        <p:nvSpPr>
          <p:cNvPr id="4" name="Oval 3"/>
          <p:cNvSpPr/>
          <p:nvPr/>
        </p:nvSpPr>
        <p:spPr>
          <a:xfrm>
            <a:off x="5190067" y="2432051"/>
            <a:ext cx="279400" cy="2794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4432300" y="1945614"/>
            <a:ext cx="279400" cy="27940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432300" y="2813447"/>
            <a:ext cx="279400" cy="27940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3689350" y="2432051"/>
            <a:ext cx="279400" cy="2794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730907">
            <a:off x="2738226" y="5330738"/>
            <a:ext cx="1902247" cy="847990"/>
          </a:xfrm>
          <a:prstGeom prst="rect">
            <a:avLst/>
          </a:prstGeom>
        </p:spPr>
      </p:pic>
    </p:spTree>
    <p:extLst>
      <p:ext uri="{BB962C8B-B14F-4D97-AF65-F5344CB8AC3E}">
        <p14:creationId xmlns:p14="http://schemas.microsoft.com/office/powerpoint/2010/main" val="14464971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repeatCount="2950" accel="49000" decel="50000" fill="remove" nodeType="clickEffect">
                                  <p:stCondLst>
                                    <p:cond delay="0"/>
                                  </p:stCondLst>
                                  <p:childTnLst>
                                    <p:animMotion origin="layout" path="M -0.01528 0.24259 L 0.06806 -1.24815 " pathEditMode="relative" rAng="0" ptsTypes="AA">
                                      <p:cBhvr>
                                        <p:cTn id="6" dur="2000" fill="hold"/>
                                        <p:tgtEl>
                                          <p:spTgt spid="12"/>
                                        </p:tgtEl>
                                        <p:attrNameLst>
                                          <p:attrName>ppt_x</p:attrName>
                                          <p:attrName>ppt_y</p:attrName>
                                        </p:attrNameLst>
                                      </p:cBhvr>
                                      <p:rCtr x="4167" y="-74537"/>
                                    </p:animMotion>
                                  </p:childTnLst>
                                </p:cTn>
                              </p:par>
                              <p:par>
                                <p:cTn id="7" presetID="35" presetClass="path" presetSubtype="0" accel="50000" decel="50000" fill="hold" nodeType="withEffect">
                                  <p:stCondLst>
                                    <p:cond delay="2800"/>
                                  </p:stCondLst>
                                  <p:childTnLst>
                                    <p:animMotion origin="layout" path="M 0.00226 0.01019 L -0.3724 0.00309 " pathEditMode="fixed" rAng="0" ptsTypes="AA">
                                      <p:cBhvr>
                                        <p:cTn id="8" dur="2000" fill="hold"/>
                                        <p:tgtEl>
                                          <p:spTgt spid="3"/>
                                        </p:tgtEl>
                                        <p:attrNameLst>
                                          <p:attrName>ppt_x</p:attrName>
                                          <p:attrName>ppt_y</p:attrName>
                                        </p:attrNameLst>
                                      </p:cBhvr>
                                      <p:rCtr x="-18733" y="-370"/>
                                    </p:animMotion>
                                  </p:childTnLst>
                                </p:cTn>
                              </p:par>
                            </p:childTnLst>
                          </p:cTn>
                        </p:par>
                        <p:par>
                          <p:cTn id="9" fill="hold">
                            <p:stCondLst>
                              <p:cond delay="5900"/>
                            </p:stCondLst>
                            <p:childTnLst>
                              <p:par>
                                <p:cTn id="10" presetID="19" presetClass="emph" presetSubtype="0" fill="hold" grpId="0" nodeType="afterEffect">
                                  <p:stCondLst>
                                    <p:cond delay="0"/>
                                  </p:stCondLst>
                                  <p:childTnLst>
                                    <p:animClr clrSpc="rgb" dir="cw">
                                      <p:cBhvr override="childStyle">
                                        <p:cTn id="11" dur="500" fill="hold"/>
                                        <p:tgtEl>
                                          <p:spTgt spid="9"/>
                                        </p:tgtEl>
                                        <p:attrNameLst>
                                          <p:attrName>style.color</p:attrName>
                                        </p:attrNameLst>
                                      </p:cBhvr>
                                      <p:to>
                                        <a:srgbClr val="FF0000"/>
                                      </p:to>
                                    </p:animClr>
                                    <p:animClr clrSpc="rgb" dir="cw">
                                      <p:cBhvr>
                                        <p:cTn id="12" dur="500" fill="hold"/>
                                        <p:tgtEl>
                                          <p:spTgt spid="9"/>
                                        </p:tgtEl>
                                        <p:attrNameLst>
                                          <p:attrName>fillcolor</p:attrName>
                                        </p:attrNameLst>
                                      </p:cBhvr>
                                      <p:to>
                                        <a:srgbClr val="FF0000"/>
                                      </p:to>
                                    </p:animClr>
                                    <p:set>
                                      <p:cBhvr>
                                        <p:cTn id="13" dur="500" fill="hold"/>
                                        <p:tgtEl>
                                          <p:spTgt spid="9"/>
                                        </p:tgtEl>
                                        <p:attrNameLst>
                                          <p:attrName>fill.type</p:attrName>
                                        </p:attrNameLst>
                                      </p:cBhvr>
                                      <p:to>
                                        <p:strVal val="solid"/>
                                      </p:to>
                                    </p:set>
                                    <p:set>
                                      <p:cBhvr>
                                        <p:cTn id="14" dur="500" fill="hold"/>
                                        <p:tgtEl>
                                          <p:spTgt spid="9"/>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4"/>
                                        </p:tgtEl>
                                        <p:attrNameLst>
                                          <p:attrName>style.color</p:attrName>
                                        </p:attrNameLst>
                                      </p:cBhvr>
                                      <p:to>
                                        <a:srgbClr val="00B050"/>
                                      </p:to>
                                    </p:animClr>
                                    <p:animClr clrSpc="rgb" dir="cw">
                                      <p:cBhvr>
                                        <p:cTn id="17" dur="500" fill="hold"/>
                                        <p:tgtEl>
                                          <p:spTgt spid="4"/>
                                        </p:tgtEl>
                                        <p:attrNameLst>
                                          <p:attrName>fillcolor</p:attrName>
                                        </p:attrNameLst>
                                      </p:cBhvr>
                                      <p:to>
                                        <a:srgbClr val="00B050"/>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500" fill="hold"/>
                                        <p:tgtEl>
                                          <p:spTgt spid="10"/>
                                        </p:tgtEl>
                                        <p:attrNameLst>
                                          <p:attrName>style.color</p:attrName>
                                        </p:attrNameLst>
                                      </p:cBhvr>
                                      <p:to>
                                        <a:srgbClr val="FF0000"/>
                                      </p:to>
                                    </p:animClr>
                                    <p:animClr clrSpc="rgb" dir="cw">
                                      <p:cBhvr>
                                        <p:cTn id="22" dur="500" fill="hold"/>
                                        <p:tgtEl>
                                          <p:spTgt spid="10"/>
                                        </p:tgtEl>
                                        <p:attrNameLst>
                                          <p:attrName>fillcolor</p:attrName>
                                        </p:attrNameLst>
                                      </p:cBhvr>
                                      <p:to>
                                        <a:srgbClr val="FF0000"/>
                                      </p:to>
                                    </p:animClr>
                                    <p:set>
                                      <p:cBhvr>
                                        <p:cTn id="23" dur="500" fill="hold"/>
                                        <p:tgtEl>
                                          <p:spTgt spid="10"/>
                                        </p:tgtEl>
                                        <p:attrNameLst>
                                          <p:attrName>fill.type</p:attrName>
                                        </p:attrNameLst>
                                      </p:cBhvr>
                                      <p:to>
                                        <p:strVal val="solid"/>
                                      </p:to>
                                    </p:set>
                                    <p:set>
                                      <p:cBhvr>
                                        <p:cTn id="24" dur="500" fill="hold"/>
                                        <p:tgtEl>
                                          <p:spTgt spid="10"/>
                                        </p:tgtEl>
                                        <p:attrNameLst>
                                          <p:attrName>fill.on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11"/>
                                        </p:tgtEl>
                                        <p:attrNameLst>
                                          <p:attrName>style.color</p:attrName>
                                        </p:attrNameLst>
                                      </p:cBhvr>
                                      <p:to>
                                        <a:srgbClr val="00B050"/>
                                      </p:to>
                                    </p:animClr>
                                    <p:animClr clrSpc="rgb" dir="cw">
                                      <p:cBhvr>
                                        <p:cTn id="27" dur="500" fill="hold"/>
                                        <p:tgtEl>
                                          <p:spTgt spid="11"/>
                                        </p:tgtEl>
                                        <p:attrNameLst>
                                          <p:attrName>fillcolor</p:attrName>
                                        </p:attrNameLst>
                                      </p:cBhvr>
                                      <p:to>
                                        <a:srgbClr val="00B050"/>
                                      </p:to>
                                    </p:animClr>
                                    <p:set>
                                      <p:cBhvr>
                                        <p:cTn id="28" dur="500" fill="hold"/>
                                        <p:tgtEl>
                                          <p:spTgt spid="11"/>
                                        </p:tgtEl>
                                        <p:attrNameLst>
                                          <p:attrName>fill.type</p:attrName>
                                        </p:attrNameLst>
                                      </p:cBhvr>
                                      <p:to>
                                        <p:strVal val="solid"/>
                                      </p:to>
                                    </p:set>
                                    <p:set>
                                      <p:cBhvr>
                                        <p:cTn id="29"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160" name="Google Shape;160;p20"/>
          <p:cNvSpPr txBox="1">
            <a:spLocks noGrp="1"/>
          </p:cNvSpPr>
          <p:nvPr>
            <p:ph type="title"/>
          </p:nvPr>
        </p:nvSpPr>
        <p:spPr>
          <a:xfrm>
            <a:off x="-1543050" y="237808"/>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smtClean="0">
                <a:latin typeface="Montserrat" panose="020B0604020202020204" charset="0"/>
              </a:rPr>
              <a:t>CASE 2</a:t>
            </a:r>
            <a:r>
              <a:rPr lang="en-US" sz="2400" dirty="0"/>
              <a:t>	</a:t>
            </a:r>
            <a:endParaRPr sz="2400" dirty="0"/>
          </a:p>
        </p:txBody>
      </p:sp>
      <p:sp>
        <p:nvSpPr>
          <p:cNvPr id="163" name="Google Shape;163;p20"/>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17</a:t>
            </a:fld>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9467" y="2482853"/>
            <a:ext cx="1902247" cy="847990"/>
          </a:xfrm>
          <a:prstGeom prst="rect">
            <a:avLst/>
          </a:prstGeom>
        </p:spPr>
      </p:pic>
      <p:sp>
        <p:nvSpPr>
          <p:cNvPr id="4" name="Oval 3"/>
          <p:cNvSpPr/>
          <p:nvPr/>
        </p:nvSpPr>
        <p:spPr>
          <a:xfrm>
            <a:off x="5190067" y="2432051"/>
            <a:ext cx="279400" cy="27940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4432300" y="1945614"/>
            <a:ext cx="279400" cy="2794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432300" y="2813447"/>
            <a:ext cx="279400" cy="2794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3689350" y="2432051"/>
            <a:ext cx="279400" cy="27940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730907">
            <a:off x="2738226" y="5330738"/>
            <a:ext cx="1902247" cy="847990"/>
          </a:xfrm>
          <a:prstGeom prst="rect">
            <a:avLst/>
          </a:prstGeom>
        </p:spPr>
      </p:pic>
    </p:spTree>
    <p:extLst>
      <p:ext uri="{BB962C8B-B14F-4D97-AF65-F5344CB8AC3E}">
        <p14:creationId xmlns:p14="http://schemas.microsoft.com/office/powerpoint/2010/main" val="4251417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0.00896 L -0.78177 0.0028 " pathEditMode="fixed" rAng="0" ptsTypes="AA">
                                      <p:cBhvr>
                                        <p:cTn id="6" dur="2000" fill="hold"/>
                                        <p:tgtEl>
                                          <p:spTgt spid="3"/>
                                        </p:tgtEl>
                                        <p:attrNameLst>
                                          <p:attrName>ppt_x</p:attrName>
                                          <p:attrName>ppt_y</p:attrName>
                                        </p:attrNameLst>
                                      </p:cBhvr>
                                      <p:rCtr x="-39097" y="-309"/>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repeatCount="indefinite" accel="49000" decel="50000" fill="remove" nodeType="clickEffect">
                                  <p:stCondLst>
                                    <p:cond delay="0"/>
                                  </p:stCondLst>
                                  <p:endCondLst>
                                    <p:cond evt="onNext" delay="0">
                                      <p:tgtEl>
                                        <p:sldTgt/>
                                      </p:tgtEl>
                                    </p:cond>
                                  </p:endCondLst>
                                  <p:childTnLst>
                                    <p:animMotion origin="layout" path="M -0.01528 0.25771 L 0.06806 -1.23303 " pathEditMode="relative" rAng="0" ptsTypes="AA">
                                      <p:cBhvr>
                                        <p:cTn id="10" dur="2000" fill="hold"/>
                                        <p:tgtEl>
                                          <p:spTgt spid="12"/>
                                        </p:tgtEl>
                                        <p:attrNameLst>
                                          <p:attrName>ppt_x</p:attrName>
                                          <p:attrName>ppt_y</p:attrName>
                                        </p:attrNameLst>
                                      </p:cBhvr>
                                      <p:rCtr x="4167" y="-74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387350" y="235082"/>
            <a:ext cx="8324850" cy="4279768"/>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8000" b="1" dirty="0" smtClean="0">
                <a:latin typeface="Montserrat" panose="020B0604020202020204" charset="0"/>
              </a:rPr>
              <a:t>CASE 3</a:t>
            </a:r>
            <a:endParaRPr sz="8000" b="1" dirty="0">
              <a:latin typeface="Montserrat" panose="020B0604020202020204" charset="0"/>
            </a:endParaRPr>
          </a:p>
        </p:txBody>
      </p:sp>
      <p:sp>
        <p:nvSpPr>
          <p:cNvPr id="173" name="Google Shape;173;p21"/>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420750" y="1081059"/>
            <a:ext cx="258050" cy="609193"/>
          </a:xfrm>
          <a:prstGeom prst="rect">
            <a:avLst/>
          </a:prstGeom>
        </p:spPr>
      </p:pic>
    </p:spTree>
    <p:extLst>
      <p:ext uri="{BB962C8B-B14F-4D97-AF65-F5344CB8AC3E}">
        <p14:creationId xmlns:p14="http://schemas.microsoft.com/office/powerpoint/2010/main" val="1509903815"/>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0" name="Google Shape;160;p20"/>
          <p:cNvSpPr txBox="1">
            <a:spLocks noGrp="1"/>
          </p:cNvSpPr>
          <p:nvPr>
            <p:ph type="title"/>
          </p:nvPr>
        </p:nvSpPr>
        <p:spPr>
          <a:xfrm>
            <a:off x="-1543050" y="237808"/>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smtClean="0">
                <a:latin typeface="Montserrat" panose="020B0604020202020204" charset="0"/>
              </a:rPr>
              <a:t>CASE 3</a:t>
            </a:r>
            <a:r>
              <a:rPr lang="en-US" sz="2400" dirty="0"/>
              <a:t>	</a:t>
            </a:r>
            <a:endParaRPr sz="2400" dirty="0"/>
          </a:p>
        </p:txBody>
      </p:sp>
      <p:sp>
        <p:nvSpPr>
          <p:cNvPr id="163" name="Google Shape;163;p20"/>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19</a:t>
            </a:fld>
            <a:endParaRPr/>
          </a:p>
        </p:txBody>
      </p:sp>
      <p:sp>
        <p:nvSpPr>
          <p:cNvPr id="4" name="Oval 3"/>
          <p:cNvSpPr/>
          <p:nvPr/>
        </p:nvSpPr>
        <p:spPr>
          <a:xfrm>
            <a:off x="5190067" y="2432051"/>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4432300" y="1945614"/>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432300" y="2813447"/>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3689350" y="2432051"/>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455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3000" fill="hold"/>
                                        <p:tgtEl>
                                          <p:spTgt spid="9"/>
                                        </p:tgtEl>
                                        <p:attrNameLst>
                                          <p:attrName>style.color</p:attrName>
                                        </p:attrNameLst>
                                      </p:cBhvr>
                                      <p:to>
                                        <a:srgbClr val="00B050"/>
                                      </p:to>
                                    </p:animClr>
                                    <p:animClr clrSpc="rgb" dir="cw">
                                      <p:cBhvr>
                                        <p:cTn id="7" dur="3000" fill="hold"/>
                                        <p:tgtEl>
                                          <p:spTgt spid="9"/>
                                        </p:tgtEl>
                                        <p:attrNameLst>
                                          <p:attrName>fillcolor</p:attrName>
                                        </p:attrNameLst>
                                      </p:cBhvr>
                                      <p:to>
                                        <a:srgbClr val="00B050"/>
                                      </p:to>
                                    </p:animClr>
                                    <p:set>
                                      <p:cBhvr>
                                        <p:cTn id="8" dur="3000" fill="hold"/>
                                        <p:tgtEl>
                                          <p:spTgt spid="9"/>
                                        </p:tgtEl>
                                        <p:attrNameLst>
                                          <p:attrName>fill.type</p:attrName>
                                        </p:attrNameLst>
                                      </p:cBhvr>
                                      <p:to>
                                        <p:strVal val="solid"/>
                                      </p:to>
                                    </p:set>
                                    <p:set>
                                      <p:cBhvr>
                                        <p:cTn id="9" dur="3000" fill="hold"/>
                                        <p:tgtEl>
                                          <p:spTgt spid="9"/>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3000" fill="hold"/>
                                        <p:tgtEl>
                                          <p:spTgt spid="11"/>
                                        </p:tgtEl>
                                        <p:attrNameLst>
                                          <p:attrName>style.color</p:attrName>
                                        </p:attrNameLst>
                                      </p:cBhvr>
                                      <p:to>
                                        <a:srgbClr val="FF0000"/>
                                      </p:to>
                                    </p:animClr>
                                    <p:animClr clrSpc="rgb" dir="cw">
                                      <p:cBhvr>
                                        <p:cTn id="12" dur="3000" fill="hold"/>
                                        <p:tgtEl>
                                          <p:spTgt spid="11"/>
                                        </p:tgtEl>
                                        <p:attrNameLst>
                                          <p:attrName>fillcolor</p:attrName>
                                        </p:attrNameLst>
                                      </p:cBhvr>
                                      <p:to>
                                        <a:srgbClr val="FF0000"/>
                                      </p:to>
                                    </p:animClr>
                                    <p:set>
                                      <p:cBhvr>
                                        <p:cTn id="13" dur="3000" fill="hold"/>
                                        <p:tgtEl>
                                          <p:spTgt spid="11"/>
                                        </p:tgtEl>
                                        <p:attrNameLst>
                                          <p:attrName>fill.type</p:attrName>
                                        </p:attrNameLst>
                                      </p:cBhvr>
                                      <p:to>
                                        <p:strVal val="solid"/>
                                      </p:to>
                                    </p:set>
                                    <p:set>
                                      <p:cBhvr>
                                        <p:cTn id="14" dur="3000" fill="hold"/>
                                        <p:tgtEl>
                                          <p:spTgt spid="11"/>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3000" fill="hold"/>
                                        <p:tgtEl>
                                          <p:spTgt spid="10"/>
                                        </p:tgtEl>
                                        <p:attrNameLst>
                                          <p:attrName>style.color</p:attrName>
                                        </p:attrNameLst>
                                      </p:cBhvr>
                                      <p:to>
                                        <a:srgbClr val="FF0000"/>
                                      </p:to>
                                    </p:animClr>
                                    <p:animClr clrSpc="rgb" dir="cw">
                                      <p:cBhvr>
                                        <p:cTn id="17" dur="3000" fill="hold"/>
                                        <p:tgtEl>
                                          <p:spTgt spid="10"/>
                                        </p:tgtEl>
                                        <p:attrNameLst>
                                          <p:attrName>fillcolor</p:attrName>
                                        </p:attrNameLst>
                                      </p:cBhvr>
                                      <p:to>
                                        <a:srgbClr val="FF0000"/>
                                      </p:to>
                                    </p:animClr>
                                    <p:set>
                                      <p:cBhvr>
                                        <p:cTn id="18" dur="3000" fill="hold"/>
                                        <p:tgtEl>
                                          <p:spTgt spid="10"/>
                                        </p:tgtEl>
                                        <p:attrNameLst>
                                          <p:attrName>fill.type</p:attrName>
                                        </p:attrNameLst>
                                      </p:cBhvr>
                                      <p:to>
                                        <p:strVal val="solid"/>
                                      </p:to>
                                    </p:set>
                                    <p:set>
                                      <p:cBhvr>
                                        <p:cTn id="19" dur="3000" fill="hold"/>
                                        <p:tgtEl>
                                          <p:spTgt spid="10"/>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3000" fill="hold"/>
                                        <p:tgtEl>
                                          <p:spTgt spid="4"/>
                                        </p:tgtEl>
                                        <p:attrNameLst>
                                          <p:attrName>style.color</p:attrName>
                                        </p:attrNameLst>
                                      </p:cBhvr>
                                      <p:to>
                                        <a:srgbClr val="FF0000"/>
                                      </p:to>
                                    </p:animClr>
                                    <p:animClr clrSpc="rgb" dir="cw">
                                      <p:cBhvr>
                                        <p:cTn id="22" dur="3000" fill="hold"/>
                                        <p:tgtEl>
                                          <p:spTgt spid="4"/>
                                        </p:tgtEl>
                                        <p:attrNameLst>
                                          <p:attrName>fillcolor</p:attrName>
                                        </p:attrNameLst>
                                      </p:cBhvr>
                                      <p:to>
                                        <a:srgbClr val="FF0000"/>
                                      </p:to>
                                    </p:animClr>
                                    <p:set>
                                      <p:cBhvr>
                                        <p:cTn id="23" dur="3000" fill="hold"/>
                                        <p:tgtEl>
                                          <p:spTgt spid="4"/>
                                        </p:tgtEl>
                                        <p:attrNameLst>
                                          <p:attrName>fill.type</p:attrName>
                                        </p:attrNameLst>
                                      </p:cBhvr>
                                      <p:to>
                                        <p:strVal val="solid"/>
                                      </p:to>
                                    </p:set>
                                    <p:set>
                                      <p:cBhvr>
                                        <p:cTn id="24" dur="3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1543050" y="392906"/>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a:latin typeface="Montserrat" panose="020B0604020202020204" charset="0"/>
              </a:rPr>
              <a:t>ABSTRACT</a:t>
            </a:r>
            <a:endParaRPr sz="2400" b="1" dirty="0">
              <a:latin typeface="Montserrat" panose="020B0604020202020204" charset="0"/>
            </a:endParaRPr>
          </a:p>
        </p:txBody>
      </p:sp>
      <p:sp>
        <p:nvSpPr>
          <p:cNvPr id="104" name="Google Shape;104;p14"/>
          <p:cNvSpPr txBox="1"/>
          <p:nvPr/>
        </p:nvSpPr>
        <p:spPr>
          <a:xfrm>
            <a:off x="1543050" y="3486150"/>
            <a:ext cx="6172200" cy="571500"/>
          </a:xfrm>
          <a:prstGeom prst="rect">
            <a:avLst/>
          </a:prstGeom>
          <a:noFill/>
          <a:ln>
            <a:noFill/>
          </a:ln>
        </p:spPr>
        <p:txBody>
          <a:bodyPr spcFirstLastPara="1" wrap="square" lIns="68569" tIns="34275" rIns="68569" bIns="34275" anchor="ctr" anchorCtr="0">
            <a:normAutofit/>
          </a:bodyPr>
          <a:lstStyle/>
          <a:p>
            <a:pPr>
              <a:buClr>
                <a:schemeClr val="dk1"/>
              </a:buClr>
              <a:buSzPts val="3200"/>
            </a:pPr>
            <a:endParaRPr sz="2400">
              <a:solidFill>
                <a:schemeClr val="dk1"/>
              </a:solidFill>
              <a:latin typeface="Calibri"/>
              <a:ea typeface="Calibri"/>
              <a:cs typeface="Calibri"/>
              <a:sym typeface="Calibri"/>
            </a:endParaRPr>
          </a:p>
        </p:txBody>
      </p:sp>
      <p:sp>
        <p:nvSpPr>
          <p:cNvPr id="2" name="Rectangle 1"/>
          <p:cNvSpPr/>
          <p:nvPr/>
        </p:nvSpPr>
        <p:spPr>
          <a:xfrm>
            <a:off x="514350" y="1595437"/>
            <a:ext cx="8229600" cy="2462213"/>
          </a:xfrm>
          <a:prstGeom prst="rect">
            <a:avLst/>
          </a:prstGeom>
        </p:spPr>
        <p:txBody>
          <a:bodyPr wrap="square">
            <a:spAutoFit/>
          </a:bodyPr>
          <a:lstStyle/>
          <a:p>
            <a:pPr marL="457200" marR="190500" algn="just">
              <a:spcBef>
                <a:spcPts val="1000"/>
              </a:spcBef>
            </a:pPr>
            <a:r>
              <a:rPr lang="en-US" dirty="0">
                <a:latin typeface="Times New Roman" panose="02020603050405020304" pitchFamily="18" charset="0"/>
                <a:ea typeface="Open Sans"/>
                <a:cs typeface="Open Sans"/>
              </a:rPr>
              <a:t>The optimization of the existing traffic light system represents a critical step toward mitigating urban traffic-related issues. By integrating advanced methodologies and technologies discussed in [1], we aim to alleviate the challenges posed by the conventional traffic control system. The inadequacies of the current system become evident in its limited adaptability to real-time traffic conditions and its lack of consideration for various factors such as traffic volume, patterns, and emergency vehicle prioritization. This deficiency leads to prolonged travel times for commuters and jeopardizes the timely response of emergency services, potentially endangering lives. Our project introduces a dynamic traffic management approach, utilizing real-time data to adjust signal timings according to the changing traffic density. By doing so, we anticipate a significant reduction in traffic, shorter travel durations, and an overall enhancement in the quality of life for urban residents. The project's positive outcomes extend beyond individual commuters to encompass the broader community and local authorities</a:t>
            </a:r>
            <a:endParaRPr lang="en-US" sz="1200" dirty="0">
              <a:effectLst/>
              <a:latin typeface="Open Sans"/>
              <a:ea typeface="Open Sans"/>
              <a:cs typeface="Open San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500125" y="898179"/>
            <a:ext cx="258050" cy="609193"/>
          </a:xfrm>
          <a:prstGeom prst="rect">
            <a:avLst/>
          </a:prstGeom>
        </p:spPr>
      </p:pic>
    </p:spTree>
    <p:extLst>
      <p:ext uri="{BB962C8B-B14F-4D97-AF65-F5344CB8AC3E}">
        <p14:creationId xmlns:p14="http://schemas.microsoft.com/office/powerpoint/2010/main" val="551971054"/>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0" name="Google Shape;160;p20"/>
          <p:cNvSpPr txBox="1">
            <a:spLocks noGrp="1"/>
          </p:cNvSpPr>
          <p:nvPr>
            <p:ph type="title"/>
          </p:nvPr>
        </p:nvSpPr>
        <p:spPr>
          <a:xfrm>
            <a:off x="-1543050" y="237808"/>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smtClean="0">
                <a:latin typeface="Montserrat" panose="020B0604020202020204" charset="0"/>
              </a:rPr>
              <a:t>CASE 3</a:t>
            </a:r>
            <a:r>
              <a:rPr lang="en-US" sz="2400" dirty="0"/>
              <a:t>	</a:t>
            </a:r>
            <a:endParaRPr sz="2400" dirty="0"/>
          </a:p>
        </p:txBody>
      </p:sp>
      <p:sp>
        <p:nvSpPr>
          <p:cNvPr id="163" name="Google Shape;163;p20"/>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20</a:t>
            </a:fld>
            <a:endParaRPr/>
          </a:p>
        </p:txBody>
      </p:sp>
      <p:sp>
        <p:nvSpPr>
          <p:cNvPr id="4" name="Oval 3"/>
          <p:cNvSpPr/>
          <p:nvPr/>
        </p:nvSpPr>
        <p:spPr>
          <a:xfrm>
            <a:off x="5190067" y="2432051"/>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4432300" y="1945614"/>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432300" y="2813447"/>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3689350" y="2432051"/>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7160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3000" fill="hold"/>
                                        <p:tgtEl>
                                          <p:spTgt spid="9"/>
                                        </p:tgtEl>
                                        <p:attrNameLst>
                                          <p:attrName>style.color</p:attrName>
                                        </p:attrNameLst>
                                      </p:cBhvr>
                                      <p:to>
                                        <a:srgbClr val="FF0000"/>
                                      </p:to>
                                    </p:animClr>
                                    <p:animClr clrSpc="rgb" dir="cw">
                                      <p:cBhvr>
                                        <p:cTn id="7" dur="3000" fill="hold"/>
                                        <p:tgtEl>
                                          <p:spTgt spid="9"/>
                                        </p:tgtEl>
                                        <p:attrNameLst>
                                          <p:attrName>fillcolor</p:attrName>
                                        </p:attrNameLst>
                                      </p:cBhvr>
                                      <p:to>
                                        <a:srgbClr val="FF0000"/>
                                      </p:to>
                                    </p:animClr>
                                    <p:set>
                                      <p:cBhvr>
                                        <p:cTn id="8" dur="3000" fill="hold"/>
                                        <p:tgtEl>
                                          <p:spTgt spid="9"/>
                                        </p:tgtEl>
                                        <p:attrNameLst>
                                          <p:attrName>fill.type</p:attrName>
                                        </p:attrNameLst>
                                      </p:cBhvr>
                                      <p:to>
                                        <p:strVal val="solid"/>
                                      </p:to>
                                    </p:set>
                                    <p:set>
                                      <p:cBhvr>
                                        <p:cTn id="9" dur="3000" fill="hold"/>
                                        <p:tgtEl>
                                          <p:spTgt spid="9"/>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3000" fill="hold"/>
                                        <p:tgtEl>
                                          <p:spTgt spid="11"/>
                                        </p:tgtEl>
                                        <p:attrNameLst>
                                          <p:attrName>style.color</p:attrName>
                                        </p:attrNameLst>
                                      </p:cBhvr>
                                      <p:to>
                                        <a:srgbClr val="FF0000"/>
                                      </p:to>
                                    </p:animClr>
                                    <p:animClr clrSpc="rgb" dir="cw">
                                      <p:cBhvr>
                                        <p:cTn id="12" dur="3000" fill="hold"/>
                                        <p:tgtEl>
                                          <p:spTgt spid="11"/>
                                        </p:tgtEl>
                                        <p:attrNameLst>
                                          <p:attrName>fillcolor</p:attrName>
                                        </p:attrNameLst>
                                      </p:cBhvr>
                                      <p:to>
                                        <a:srgbClr val="FF0000"/>
                                      </p:to>
                                    </p:animClr>
                                    <p:set>
                                      <p:cBhvr>
                                        <p:cTn id="13" dur="3000" fill="hold"/>
                                        <p:tgtEl>
                                          <p:spTgt spid="11"/>
                                        </p:tgtEl>
                                        <p:attrNameLst>
                                          <p:attrName>fill.type</p:attrName>
                                        </p:attrNameLst>
                                      </p:cBhvr>
                                      <p:to>
                                        <p:strVal val="solid"/>
                                      </p:to>
                                    </p:set>
                                    <p:set>
                                      <p:cBhvr>
                                        <p:cTn id="14" dur="3000" fill="hold"/>
                                        <p:tgtEl>
                                          <p:spTgt spid="11"/>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3000" fill="hold"/>
                                        <p:tgtEl>
                                          <p:spTgt spid="10"/>
                                        </p:tgtEl>
                                        <p:attrNameLst>
                                          <p:attrName>style.color</p:attrName>
                                        </p:attrNameLst>
                                      </p:cBhvr>
                                      <p:to>
                                        <a:srgbClr val="FF0000"/>
                                      </p:to>
                                    </p:animClr>
                                    <p:animClr clrSpc="rgb" dir="cw">
                                      <p:cBhvr>
                                        <p:cTn id="17" dur="3000" fill="hold"/>
                                        <p:tgtEl>
                                          <p:spTgt spid="10"/>
                                        </p:tgtEl>
                                        <p:attrNameLst>
                                          <p:attrName>fillcolor</p:attrName>
                                        </p:attrNameLst>
                                      </p:cBhvr>
                                      <p:to>
                                        <a:srgbClr val="FF0000"/>
                                      </p:to>
                                    </p:animClr>
                                    <p:set>
                                      <p:cBhvr>
                                        <p:cTn id="18" dur="3000" fill="hold"/>
                                        <p:tgtEl>
                                          <p:spTgt spid="10"/>
                                        </p:tgtEl>
                                        <p:attrNameLst>
                                          <p:attrName>fill.type</p:attrName>
                                        </p:attrNameLst>
                                      </p:cBhvr>
                                      <p:to>
                                        <p:strVal val="solid"/>
                                      </p:to>
                                    </p:set>
                                    <p:set>
                                      <p:cBhvr>
                                        <p:cTn id="19" dur="3000" fill="hold"/>
                                        <p:tgtEl>
                                          <p:spTgt spid="10"/>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3000" fill="hold"/>
                                        <p:tgtEl>
                                          <p:spTgt spid="4"/>
                                        </p:tgtEl>
                                        <p:attrNameLst>
                                          <p:attrName>style.color</p:attrName>
                                        </p:attrNameLst>
                                      </p:cBhvr>
                                      <p:to>
                                        <a:srgbClr val="00B050"/>
                                      </p:to>
                                    </p:animClr>
                                    <p:animClr clrSpc="rgb" dir="cw">
                                      <p:cBhvr>
                                        <p:cTn id="22" dur="3000" fill="hold"/>
                                        <p:tgtEl>
                                          <p:spTgt spid="4"/>
                                        </p:tgtEl>
                                        <p:attrNameLst>
                                          <p:attrName>fillcolor</p:attrName>
                                        </p:attrNameLst>
                                      </p:cBhvr>
                                      <p:to>
                                        <a:srgbClr val="00B050"/>
                                      </p:to>
                                    </p:animClr>
                                    <p:set>
                                      <p:cBhvr>
                                        <p:cTn id="23" dur="3000" fill="hold"/>
                                        <p:tgtEl>
                                          <p:spTgt spid="4"/>
                                        </p:tgtEl>
                                        <p:attrNameLst>
                                          <p:attrName>fill.type</p:attrName>
                                        </p:attrNameLst>
                                      </p:cBhvr>
                                      <p:to>
                                        <p:strVal val="solid"/>
                                      </p:to>
                                    </p:set>
                                    <p:set>
                                      <p:cBhvr>
                                        <p:cTn id="24" dur="3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0" name="Google Shape;160;p20"/>
          <p:cNvSpPr txBox="1">
            <a:spLocks noGrp="1"/>
          </p:cNvSpPr>
          <p:nvPr>
            <p:ph type="title"/>
          </p:nvPr>
        </p:nvSpPr>
        <p:spPr>
          <a:xfrm>
            <a:off x="-1543050" y="237808"/>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smtClean="0">
                <a:latin typeface="Montserrat" panose="020B0604020202020204" charset="0"/>
              </a:rPr>
              <a:t>CASE 3</a:t>
            </a:r>
            <a:r>
              <a:rPr lang="en-US" sz="2400" dirty="0"/>
              <a:t>	</a:t>
            </a:r>
            <a:endParaRPr sz="2400" dirty="0"/>
          </a:p>
        </p:txBody>
      </p:sp>
      <p:sp>
        <p:nvSpPr>
          <p:cNvPr id="163" name="Google Shape;163;p20"/>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21</a:t>
            </a:fld>
            <a:endParaRPr/>
          </a:p>
        </p:txBody>
      </p:sp>
      <p:sp>
        <p:nvSpPr>
          <p:cNvPr id="4" name="Oval 3"/>
          <p:cNvSpPr/>
          <p:nvPr/>
        </p:nvSpPr>
        <p:spPr>
          <a:xfrm>
            <a:off x="5190067" y="2432051"/>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4432300" y="1945614"/>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432300" y="2813447"/>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3689350" y="2432051"/>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3584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3000" fill="hold"/>
                                        <p:tgtEl>
                                          <p:spTgt spid="9"/>
                                        </p:tgtEl>
                                        <p:attrNameLst>
                                          <p:attrName>style.color</p:attrName>
                                        </p:attrNameLst>
                                      </p:cBhvr>
                                      <p:to>
                                        <a:srgbClr val="FF0000"/>
                                      </p:to>
                                    </p:animClr>
                                    <p:animClr clrSpc="rgb" dir="cw">
                                      <p:cBhvr>
                                        <p:cTn id="7" dur="3000" fill="hold"/>
                                        <p:tgtEl>
                                          <p:spTgt spid="9"/>
                                        </p:tgtEl>
                                        <p:attrNameLst>
                                          <p:attrName>fillcolor</p:attrName>
                                        </p:attrNameLst>
                                      </p:cBhvr>
                                      <p:to>
                                        <a:srgbClr val="FF0000"/>
                                      </p:to>
                                    </p:animClr>
                                    <p:set>
                                      <p:cBhvr>
                                        <p:cTn id="8" dur="3000" fill="hold"/>
                                        <p:tgtEl>
                                          <p:spTgt spid="9"/>
                                        </p:tgtEl>
                                        <p:attrNameLst>
                                          <p:attrName>fill.type</p:attrName>
                                        </p:attrNameLst>
                                      </p:cBhvr>
                                      <p:to>
                                        <p:strVal val="solid"/>
                                      </p:to>
                                    </p:set>
                                    <p:set>
                                      <p:cBhvr>
                                        <p:cTn id="9" dur="3000" fill="hold"/>
                                        <p:tgtEl>
                                          <p:spTgt spid="9"/>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3000" fill="hold"/>
                                        <p:tgtEl>
                                          <p:spTgt spid="11"/>
                                        </p:tgtEl>
                                        <p:attrNameLst>
                                          <p:attrName>style.color</p:attrName>
                                        </p:attrNameLst>
                                      </p:cBhvr>
                                      <p:to>
                                        <a:srgbClr val="FF0000"/>
                                      </p:to>
                                    </p:animClr>
                                    <p:animClr clrSpc="rgb" dir="cw">
                                      <p:cBhvr>
                                        <p:cTn id="12" dur="3000" fill="hold"/>
                                        <p:tgtEl>
                                          <p:spTgt spid="11"/>
                                        </p:tgtEl>
                                        <p:attrNameLst>
                                          <p:attrName>fillcolor</p:attrName>
                                        </p:attrNameLst>
                                      </p:cBhvr>
                                      <p:to>
                                        <a:srgbClr val="FF0000"/>
                                      </p:to>
                                    </p:animClr>
                                    <p:set>
                                      <p:cBhvr>
                                        <p:cTn id="13" dur="3000" fill="hold"/>
                                        <p:tgtEl>
                                          <p:spTgt spid="11"/>
                                        </p:tgtEl>
                                        <p:attrNameLst>
                                          <p:attrName>fill.type</p:attrName>
                                        </p:attrNameLst>
                                      </p:cBhvr>
                                      <p:to>
                                        <p:strVal val="solid"/>
                                      </p:to>
                                    </p:set>
                                    <p:set>
                                      <p:cBhvr>
                                        <p:cTn id="14" dur="3000" fill="hold"/>
                                        <p:tgtEl>
                                          <p:spTgt spid="11"/>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3000" fill="hold"/>
                                        <p:tgtEl>
                                          <p:spTgt spid="10"/>
                                        </p:tgtEl>
                                        <p:attrNameLst>
                                          <p:attrName>style.color</p:attrName>
                                        </p:attrNameLst>
                                      </p:cBhvr>
                                      <p:to>
                                        <a:srgbClr val="00B050"/>
                                      </p:to>
                                    </p:animClr>
                                    <p:animClr clrSpc="rgb" dir="cw">
                                      <p:cBhvr>
                                        <p:cTn id="17" dur="3000" fill="hold"/>
                                        <p:tgtEl>
                                          <p:spTgt spid="10"/>
                                        </p:tgtEl>
                                        <p:attrNameLst>
                                          <p:attrName>fillcolor</p:attrName>
                                        </p:attrNameLst>
                                      </p:cBhvr>
                                      <p:to>
                                        <a:srgbClr val="00B050"/>
                                      </p:to>
                                    </p:animClr>
                                    <p:set>
                                      <p:cBhvr>
                                        <p:cTn id="18" dur="3000" fill="hold"/>
                                        <p:tgtEl>
                                          <p:spTgt spid="10"/>
                                        </p:tgtEl>
                                        <p:attrNameLst>
                                          <p:attrName>fill.type</p:attrName>
                                        </p:attrNameLst>
                                      </p:cBhvr>
                                      <p:to>
                                        <p:strVal val="solid"/>
                                      </p:to>
                                    </p:set>
                                    <p:set>
                                      <p:cBhvr>
                                        <p:cTn id="19" dur="3000" fill="hold"/>
                                        <p:tgtEl>
                                          <p:spTgt spid="10"/>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3000" fill="hold"/>
                                        <p:tgtEl>
                                          <p:spTgt spid="4"/>
                                        </p:tgtEl>
                                        <p:attrNameLst>
                                          <p:attrName>style.color</p:attrName>
                                        </p:attrNameLst>
                                      </p:cBhvr>
                                      <p:to>
                                        <a:srgbClr val="FF0000"/>
                                      </p:to>
                                    </p:animClr>
                                    <p:animClr clrSpc="rgb" dir="cw">
                                      <p:cBhvr>
                                        <p:cTn id="22" dur="3000" fill="hold"/>
                                        <p:tgtEl>
                                          <p:spTgt spid="4"/>
                                        </p:tgtEl>
                                        <p:attrNameLst>
                                          <p:attrName>fillcolor</p:attrName>
                                        </p:attrNameLst>
                                      </p:cBhvr>
                                      <p:to>
                                        <a:srgbClr val="FF0000"/>
                                      </p:to>
                                    </p:animClr>
                                    <p:set>
                                      <p:cBhvr>
                                        <p:cTn id="23" dur="3000" fill="hold"/>
                                        <p:tgtEl>
                                          <p:spTgt spid="4"/>
                                        </p:tgtEl>
                                        <p:attrNameLst>
                                          <p:attrName>fill.type</p:attrName>
                                        </p:attrNameLst>
                                      </p:cBhvr>
                                      <p:to>
                                        <p:strVal val="solid"/>
                                      </p:to>
                                    </p:set>
                                    <p:set>
                                      <p:cBhvr>
                                        <p:cTn id="24" dur="3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0" name="Google Shape;160;p20"/>
          <p:cNvSpPr txBox="1">
            <a:spLocks noGrp="1"/>
          </p:cNvSpPr>
          <p:nvPr>
            <p:ph type="title"/>
          </p:nvPr>
        </p:nvSpPr>
        <p:spPr>
          <a:xfrm>
            <a:off x="-1543050" y="237808"/>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smtClean="0">
                <a:latin typeface="Montserrat" panose="020B0604020202020204" charset="0"/>
              </a:rPr>
              <a:t>CASE 3</a:t>
            </a:r>
            <a:r>
              <a:rPr lang="en-US" sz="2400" dirty="0"/>
              <a:t>	</a:t>
            </a:r>
            <a:endParaRPr sz="2400" dirty="0"/>
          </a:p>
        </p:txBody>
      </p:sp>
      <p:sp>
        <p:nvSpPr>
          <p:cNvPr id="163" name="Google Shape;163;p20"/>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22</a:t>
            </a:fld>
            <a:endParaRPr/>
          </a:p>
        </p:txBody>
      </p:sp>
      <p:sp>
        <p:nvSpPr>
          <p:cNvPr id="4" name="Oval 3"/>
          <p:cNvSpPr/>
          <p:nvPr/>
        </p:nvSpPr>
        <p:spPr>
          <a:xfrm>
            <a:off x="5190067" y="2432051"/>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4432300" y="1945614"/>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432300" y="2813447"/>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3689350" y="2432051"/>
            <a:ext cx="279400" cy="279400"/>
          </a:xfrm>
          <a:prstGeom prst="ellips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4815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3000" fill="hold"/>
                                        <p:tgtEl>
                                          <p:spTgt spid="9"/>
                                        </p:tgtEl>
                                        <p:attrNameLst>
                                          <p:attrName>style.color</p:attrName>
                                        </p:attrNameLst>
                                      </p:cBhvr>
                                      <p:to>
                                        <a:srgbClr val="FF0000"/>
                                      </p:to>
                                    </p:animClr>
                                    <p:animClr clrSpc="rgb" dir="cw">
                                      <p:cBhvr>
                                        <p:cTn id="7" dur="3000" fill="hold"/>
                                        <p:tgtEl>
                                          <p:spTgt spid="9"/>
                                        </p:tgtEl>
                                        <p:attrNameLst>
                                          <p:attrName>fillcolor</p:attrName>
                                        </p:attrNameLst>
                                      </p:cBhvr>
                                      <p:to>
                                        <a:srgbClr val="FF0000"/>
                                      </p:to>
                                    </p:animClr>
                                    <p:set>
                                      <p:cBhvr>
                                        <p:cTn id="8" dur="3000" fill="hold"/>
                                        <p:tgtEl>
                                          <p:spTgt spid="9"/>
                                        </p:tgtEl>
                                        <p:attrNameLst>
                                          <p:attrName>fill.type</p:attrName>
                                        </p:attrNameLst>
                                      </p:cBhvr>
                                      <p:to>
                                        <p:strVal val="solid"/>
                                      </p:to>
                                    </p:set>
                                    <p:set>
                                      <p:cBhvr>
                                        <p:cTn id="9" dur="3000" fill="hold"/>
                                        <p:tgtEl>
                                          <p:spTgt spid="9"/>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3000" fill="hold"/>
                                        <p:tgtEl>
                                          <p:spTgt spid="11"/>
                                        </p:tgtEl>
                                        <p:attrNameLst>
                                          <p:attrName>style.color</p:attrName>
                                        </p:attrNameLst>
                                      </p:cBhvr>
                                      <p:to>
                                        <a:srgbClr val="00B050"/>
                                      </p:to>
                                    </p:animClr>
                                    <p:animClr clrSpc="rgb" dir="cw">
                                      <p:cBhvr>
                                        <p:cTn id="12" dur="3000" fill="hold"/>
                                        <p:tgtEl>
                                          <p:spTgt spid="11"/>
                                        </p:tgtEl>
                                        <p:attrNameLst>
                                          <p:attrName>fillcolor</p:attrName>
                                        </p:attrNameLst>
                                      </p:cBhvr>
                                      <p:to>
                                        <a:srgbClr val="00B050"/>
                                      </p:to>
                                    </p:animClr>
                                    <p:set>
                                      <p:cBhvr>
                                        <p:cTn id="13" dur="3000" fill="hold"/>
                                        <p:tgtEl>
                                          <p:spTgt spid="11"/>
                                        </p:tgtEl>
                                        <p:attrNameLst>
                                          <p:attrName>fill.type</p:attrName>
                                        </p:attrNameLst>
                                      </p:cBhvr>
                                      <p:to>
                                        <p:strVal val="solid"/>
                                      </p:to>
                                    </p:set>
                                    <p:set>
                                      <p:cBhvr>
                                        <p:cTn id="14" dur="3000" fill="hold"/>
                                        <p:tgtEl>
                                          <p:spTgt spid="11"/>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3000" fill="hold"/>
                                        <p:tgtEl>
                                          <p:spTgt spid="10"/>
                                        </p:tgtEl>
                                        <p:attrNameLst>
                                          <p:attrName>style.color</p:attrName>
                                        </p:attrNameLst>
                                      </p:cBhvr>
                                      <p:to>
                                        <a:srgbClr val="FF0000"/>
                                      </p:to>
                                    </p:animClr>
                                    <p:animClr clrSpc="rgb" dir="cw">
                                      <p:cBhvr>
                                        <p:cTn id="17" dur="3000" fill="hold"/>
                                        <p:tgtEl>
                                          <p:spTgt spid="10"/>
                                        </p:tgtEl>
                                        <p:attrNameLst>
                                          <p:attrName>fillcolor</p:attrName>
                                        </p:attrNameLst>
                                      </p:cBhvr>
                                      <p:to>
                                        <a:srgbClr val="FF0000"/>
                                      </p:to>
                                    </p:animClr>
                                    <p:set>
                                      <p:cBhvr>
                                        <p:cTn id="18" dur="3000" fill="hold"/>
                                        <p:tgtEl>
                                          <p:spTgt spid="10"/>
                                        </p:tgtEl>
                                        <p:attrNameLst>
                                          <p:attrName>fill.type</p:attrName>
                                        </p:attrNameLst>
                                      </p:cBhvr>
                                      <p:to>
                                        <p:strVal val="solid"/>
                                      </p:to>
                                    </p:set>
                                    <p:set>
                                      <p:cBhvr>
                                        <p:cTn id="19" dur="3000" fill="hold"/>
                                        <p:tgtEl>
                                          <p:spTgt spid="10"/>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3000" fill="hold"/>
                                        <p:tgtEl>
                                          <p:spTgt spid="4"/>
                                        </p:tgtEl>
                                        <p:attrNameLst>
                                          <p:attrName>style.color</p:attrName>
                                        </p:attrNameLst>
                                      </p:cBhvr>
                                      <p:to>
                                        <a:srgbClr val="FF0000"/>
                                      </p:to>
                                    </p:animClr>
                                    <p:animClr clrSpc="rgb" dir="cw">
                                      <p:cBhvr>
                                        <p:cTn id="22" dur="3000" fill="hold"/>
                                        <p:tgtEl>
                                          <p:spTgt spid="4"/>
                                        </p:tgtEl>
                                        <p:attrNameLst>
                                          <p:attrName>fillcolor</p:attrName>
                                        </p:attrNameLst>
                                      </p:cBhvr>
                                      <p:to>
                                        <a:srgbClr val="FF0000"/>
                                      </p:to>
                                    </p:animClr>
                                    <p:set>
                                      <p:cBhvr>
                                        <p:cTn id="23" dur="3000" fill="hold"/>
                                        <p:tgtEl>
                                          <p:spTgt spid="4"/>
                                        </p:tgtEl>
                                        <p:attrNameLst>
                                          <p:attrName>fill.type</p:attrName>
                                        </p:attrNameLst>
                                      </p:cBhvr>
                                      <p:to>
                                        <p:strVal val="solid"/>
                                      </p:to>
                                    </p:set>
                                    <p:set>
                                      <p:cBhvr>
                                        <p:cTn id="24" dur="3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809048" y="553809"/>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a:latin typeface="Montserrat" panose="020B0604020202020204" charset="0"/>
              </a:rPr>
              <a:t>      </a:t>
            </a:r>
            <a:r>
              <a:rPr lang="en-US" sz="2400" b="1" dirty="0" smtClean="0">
                <a:latin typeface="Montserrat" panose="020B0604020202020204" charset="0"/>
              </a:rPr>
              <a:t>RESULTS/OUTPUT</a:t>
            </a:r>
            <a:r>
              <a:rPr lang="en-US" sz="2400" dirty="0"/>
              <a:t>	</a:t>
            </a:r>
            <a:endParaRPr sz="2400" dirty="0"/>
          </a:p>
        </p:txBody>
      </p:sp>
      <p:sp>
        <p:nvSpPr>
          <p:cNvPr id="163" name="Google Shape;163;p20"/>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23</a:t>
            </a:fld>
            <a:endParaRPr/>
          </a:p>
        </p:txBody>
      </p:sp>
      <p:sp>
        <p:nvSpPr>
          <p:cNvPr id="6" name="Google Shape;113;p15"/>
          <p:cNvSpPr txBox="1"/>
          <p:nvPr/>
        </p:nvSpPr>
        <p:spPr>
          <a:xfrm>
            <a:off x="723900" y="1209570"/>
            <a:ext cx="3276599" cy="2722774"/>
          </a:xfrm>
          <a:prstGeom prst="rect">
            <a:avLst/>
          </a:prstGeom>
          <a:noFill/>
          <a:ln>
            <a:noFill/>
          </a:ln>
        </p:spPr>
        <p:txBody>
          <a:bodyPr spcFirstLastPara="1" wrap="square" lIns="68569" tIns="34275" rIns="68569" bIns="34275" anchor="t" anchorCtr="0">
            <a:noAutofit/>
          </a:bodyPr>
          <a:lstStyle/>
          <a:p>
            <a:pPr algn="just"/>
            <a:endParaRPr lang="en-US" dirty="0" smtClean="0"/>
          </a:p>
          <a:p>
            <a:pPr marL="285750" indent="-285750" algn="just">
              <a:buFont typeface="Arial" panose="020B0604020202020204" pitchFamily="34" charset="0"/>
              <a:buChar char="•"/>
            </a:pPr>
            <a:r>
              <a:rPr lang="en-IN" dirty="0" smtClean="0"/>
              <a:t>This System reduces traffic delays and helps the traffic flow faster</a:t>
            </a:r>
          </a:p>
          <a:p>
            <a:pPr marL="285750" indent="-285750" algn="just">
              <a:buFont typeface="Arial" panose="020B0604020202020204" pitchFamily="34" charset="0"/>
              <a:buChar char="•"/>
            </a:pPr>
            <a:r>
              <a:rPr lang="en-IN" dirty="0" smtClean="0"/>
              <a:t>It collects and logs the data to a datacentre over the network for future researches and will help to train larger AI systems to predict and manage traffic patterns</a:t>
            </a:r>
          </a:p>
          <a:p>
            <a:pPr marL="285750" indent="-285750" algn="just">
              <a:buFont typeface="Arial" panose="020B0604020202020204" pitchFamily="34" charset="0"/>
              <a:buChar char="•"/>
            </a:pPr>
            <a:r>
              <a:rPr lang="en-IN" dirty="0" smtClean="0"/>
              <a:t> Current model is modular and don’t need to change the current system entirely it is compatible with existing systems with </a:t>
            </a:r>
            <a:r>
              <a:rPr lang="en-IN" dirty="0" err="1" smtClean="0"/>
              <a:t>cctv</a:t>
            </a:r>
            <a:endParaRPr lang="en-IN" dirty="0" smtClean="0"/>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smtClean="0"/>
          </a:p>
          <a:p>
            <a:pPr marL="285750" indent="-285750" algn="just">
              <a:buFont typeface="Arial" panose="020B0604020202020204" pitchFamily="34" charset="0"/>
              <a:buChar char="•"/>
            </a:pPr>
            <a:endParaRPr lang="en-IN"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66" y="2877061"/>
            <a:ext cx="3691467" cy="207645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0666" y="739210"/>
            <a:ext cx="3549227" cy="1996440"/>
          </a:xfrm>
          <a:prstGeom prst="rect">
            <a:avLst/>
          </a:prstGeom>
        </p:spPr>
      </p:pic>
    </p:spTree>
    <p:extLst>
      <p:ext uri="{BB962C8B-B14F-4D97-AF65-F5344CB8AC3E}">
        <p14:creationId xmlns:p14="http://schemas.microsoft.com/office/powerpoint/2010/main" val="4086782712"/>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3" name="Google Shape;193;p23"/>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24</a:t>
            </a:fld>
            <a:endParaRPr/>
          </a:p>
        </p:txBody>
      </p:sp>
      <p:sp>
        <p:nvSpPr>
          <p:cNvPr id="195" name="Google Shape;195;p23"/>
          <p:cNvSpPr txBox="1"/>
          <p:nvPr/>
        </p:nvSpPr>
        <p:spPr>
          <a:xfrm>
            <a:off x="1543050" y="3486150"/>
            <a:ext cx="6172200" cy="571500"/>
          </a:xfrm>
          <a:prstGeom prst="rect">
            <a:avLst/>
          </a:prstGeom>
          <a:noFill/>
          <a:ln>
            <a:noFill/>
          </a:ln>
        </p:spPr>
        <p:txBody>
          <a:bodyPr spcFirstLastPara="1" wrap="square" lIns="68569" tIns="34275" rIns="68569" bIns="34275" anchor="ctr" anchorCtr="0">
            <a:normAutofit/>
          </a:bodyPr>
          <a:lstStyle/>
          <a:p>
            <a:pPr>
              <a:buClr>
                <a:schemeClr val="dk1"/>
              </a:buClr>
              <a:buSzPts val="3200"/>
            </a:pPr>
            <a:endParaRPr sz="2400">
              <a:solidFill>
                <a:schemeClr val="dk1"/>
              </a:solidFill>
              <a:latin typeface="Calibri"/>
              <a:ea typeface="Calibri"/>
              <a:cs typeface="Calibri"/>
              <a:sym typeface="Calibri"/>
            </a:endParaRPr>
          </a:p>
        </p:txBody>
      </p:sp>
      <p:sp>
        <p:nvSpPr>
          <p:cNvPr id="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a:latin typeface="Montserrat" panose="020B0604020202020204" charset="0"/>
              </a:rPr>
              <a:t>CONCLUSION </a:t>
            </a:r>
            <a:endParaRPr sz="2400" b="1" dirty="0">
              <a:latin typeface="Montserrat" panose="020B0604020202020204" charset="0"/>
            </a:endParaRPr>
          </a:p>
        </p:txBody>
      </p:sp>
      <p:sp>
        <p:nvSpPr>
          <p:cNvPr id="3" name="Rectangle 2"/>
          <p:cNvSpPr/>
          <p:nvPr/>
        </p:nvSpPr>
        <p:spPr>
          <a:xfrm>
            <a:off x="608965" y="1012389"/>
            <a:ext cx="7931997" cy="3754874"/>
          </a:xfrm>
          <a:prstGeom prst="rect">
            <a:avLst/>
          </a:prstGeom>
        </p:spPr>
        <p:txBody>
          <a:bodyPr wrap="square">
            <a:spAutoFit/>
          </a:bodyPr>
          <a:lstStyle/>
          <a:p>
            <a:pPr algn="just"/>
            <a:r>
              <a:rPr lang="en-US" b="1" dirty="0"/>
              <a:t>Adaptive Green Signal </a:t>
            </a:r>
            <a:r>
              <a:rPr lang="en-US" b="1" dirty="0" smtClean="0"/>
              <a:t>Timing</a:t>
            </a:r>
            <a:endParaRPr lang="en-US" dirty="0"/>
          </a:p>
          <a:p>
            <a:pPr lvl="1" algn="just"/>
            <a:r>
              <a:rPr lang="en-US" dirty="0"/>
              <a:t>Adjusts green signal time based on traffic density.</a:t>
            </a:r>
          </a:p>
          <a:p>
            <a:pPr lvl="1" algn="just"/>
            <a:r>
              <a:rPr lang="en-US" dirty="0"/>
              <a:t>Prioritizes higher traffic directions for longer green signals.</a:t>
            </a:r>
          </a:p>
          <a:p>
            <a:pPr lvl="1" algn="just"/>
            <a:r>
              <a:rPr lang="en-US" dirty="0"/>
              <a:t>Reduces unwanted delays, congestion, and waiting times</a:t>
            </a:r>
            <a:r>
              <a:rPr lang="en-US" dirty="0" smtClean="0"/>
              <a:t>.</a:t>
            </a:r>
          </a:p>
          <a:p>
            <a:pPr lvl="1" algn="just"/>
            <a:endParaRPr lang="en-US" dirty="0"/>
          </a:p>
          <a:p>
            <a:pPr algn="just"/>
            <a:r>
              <a:rPr lang="en-US" b="1" dirty="0"/>
              <a:t>Improvement Over Current </a:t>
            </a:r>
            <a:r>
              <a:rPr lang="en-US" b="1" dirty="0" smtClean="0"/>
              <a:t>System</a:t>
            </a:r>
            <a:endParaRPr lang="en-US" dirty="0"/>
          </a:p>
          <a:p>
            <a:pPr lvl="1" algn="just"/>
            <a:r>
              <a:rPr lang="en-US" dirty="0"/>
              <a:t>Expected significant enhancement in the number of vehicles crossing intersections.</a:t>
            </a:r>
          </a:p>
          <a:p>
            <a:pPr lvl="1" algn="just"/>
            <a:r>
              <a:rPr lang="en-US" dirty="0"/>
              <a:t>Suitable for integration with CCTV cameras in major cities for better traffic management</a:t>
            </a:r>
            <a:r>
              <a:rPr lang="en-US" dirty="0" smtClean="0"/>
              <a:t>.</a:t>
            </a:r>
          </a:p>
          <a:p>
            <a:pPr lvl="1" algn="just"/>
            <a:endParaRPr lang="en-US" dirty="0"/>
          </a:p>
          <a:p>
            <a:pPr algn="just"/>
            <a:r>
              <a:rPr lang="en-US" b="1" dirty="0"/>
              <a:t>Comprehensive </a:t>
            </a:r>
            <a:r>
              <a:rPr lang="en-US" b="1" dirty="0" smtClean="0"/>
              <a:t>Solutions</a:t>
            </a:r>
            <a:endParaRPr lang="en-US" dirty="0"/>
          </a:p>
          <a:p>
            <a:pPr lvl="1" algn="just"/>
            <a:r>
              <a:rPr lang="en-US" dirty="0"/>
              <a:t>Ranges from short-term interventions (optimizing traffic signal timings) to long-term strategies (sustainable transportation promotion and urban planning revisions</a:t>
            </a:r>
            <a:r>
              <a:rPr lang="en-US" dirty="0" smtClean="0"/>
              <a:t>).</a:t>
            </a:r>
          </a:p>
          <a:p>
            <a:pPr lvl="1" algn="just"/>
            <a:endParaRPr lang="en-US" dirty="0"/>
          </a:p>
          <a:p>
            <a:pPr algn="just"/>
            <a:r>
              <a:rPr lang="en-US" b="1" dirty="0"/>
              <a:t>Impact on Traffic </a:t>
            </a:r>
            <a:r>
              <a:rPr lang="en-US" b="1" dirty="0" smtClean="0"/>
              <a:t>Congestion</a:t>
            </a:r>
            <a:endParaRPr lang="en-US" dirty="0"/>
          </a:p>
          <a:p>
            <a:pPr lvl="1" algn="just"/>
            <a:r>
              <a:rPr lang="en-US" dirty="0"/>
              <a:t>Affects travel times and productivity.</a:t>
            </a:r>
          </a:p>
          <a:p>
            <a:pPr lvl="1" algn="just"/>
            <a:r>
              <a:rPr lang="en-US" dirty="0"/>
              <a:t>Alters pollution levels.</a:t>
            </a:r>
          </a:p>
          <a:p>
            <a:pPr lvl="1" algn="just"/>
            <a:r>
              <a:rPr lang="en-US" dirty="0"/>
              <a:t>Influences public safety.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8608373" y="4643833"/>
            <a:ext cx="258050" cy="609193"/>
          </a:xfrm>
          <a:prstGeom prst="rect">
            <a:avLst/>
          </a:prstGeom>
        </p:spPr>
      </p:pic>
    </p:spTree>
    <p:extLst>
      <p:ext uri="{BB962C8B-B14F-4D97-AF65-F5344CB8AC3E}">
        <p14:creationId xmlns:p14="http://schemas.microsoft.com/office/powerpoint/2010/main" val="35379717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fade">
                                      <p:cBhvr>
                                        <p:cTn id="43" dur="500"/>
                                        <p:tgtEl>
                                          <p:spTgt spid="3">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fade">
                                      <p:cBhvr>
                                        <p:cTn id="46" dur="500"/>
                                        <p:tgtEl>
                                          <p:spTgt spid="3">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animEffect transition="in" filter="fade">
                                      <p:cBhvr>
                                        <p:cTn id="49"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3" name="Google Shape;193;p23"/>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25</a:t>
            </a:fld>
            <a:endParaRPr/>
          </a:p>
        </p:txBody>
      </p:sp>
      <p:sp>
        <p:nvSpPr>
          <p:cNvPr id="2" name="Rectangle 1"/>
          <p:cNvSpPr/>
          <p:nvPr/>
        </p:nvSpPr>
        <p:spPr>
          <a:xfrm>
            <a:off x="452966" y="1349005"/>
            <a:ext cx="3787140" cy="2893100"/>
          </a:xfrm>
          <a:prstGeom prst="rect">
            <a:avLst/>
          </a:prstGeom>
        </p:spPr>
        <p:txBody>
          <a:bodyPr wrap="square">
            <a:spAutoFit/>
          </a:bodyPr>
          <a:lstStyle/>
          <a:p>
            <a:pPr algn="just"/>
            <a:r>
              <a:rPr lang="en-US" b="1" dirty="0"/>
              <a:t>Testing on Raspberry </a:t>
            </a:r>
            <a:r>
              <a:rPr lang="en-US" b="1" dirty="0" smtClean="0"/>
              <a:t>Pi</a:t>
            </a:r>
          </a:p>
          <a:p>
            <a:pPr algn="just"/>
            <a:r>
              <a:rPr lang="en-US" dirty="0" smtClean="0"/>
              <a:t>Essential </a:t>
            </a:r>
            <a:r>
              <a:rPr lang="en-US" dirty="0"/>
              <a:t>to test and optimize performance.</a:t>
            </a:r>
          </a:p>
          <a:p>
            <a:pPr lvl="1" algn="just"/>
            <a:r>
              <a:rPr lang="en-US" dirty="0"/>
              <a:t>Utilize hardware like Raspberry Pi for testing</a:t>
            </a:r>
            <a:r>
              <a:rPr lang="en-US" dirty="0" smtClean="0"/>
              <a:t>.</a:t>
            </a:r>
          </a:p>
          <a:p>
            <a:pPr lvl="1" algn="just"/>
            <a:endParaRPr lang="en-US" dirty="0"/>
          </a:p>
          <a:p>
            <a:pPr algn="just"/>
            <a:r>
              <a:rPr lang="en-US" b="1" dirty="0"/>
              <a:t>Improved Nighttime </a:t>
            </a:r>
            <a:r>
              <a:rPr lang="en-US" b="1" dirty="0" smtClean="0"/>
              <a:t>Accuracy</a:t>
            </a:r>
            <a:endParaRPr lang="en-US" dirty="0"/>
          </a:p>
          <a:p>
            <a:pPr lvl="1" algn="just"/>
            <a:r>
              <a:rPr lang="en-US" dirty="0"/>
              <a:t>Enhancing performance during low-visibility </a:t>
            </a:r>
            <a:r>
              <a:rPr lang="en-US" dirty="0" smtClean="0"/>
              <a:t>conditions. Integrating </a:t>
            </a:r>
            <a:r>
              <a:rPr lang="en-US" dirty="0"/>
              <a:t>thermal/IR </a:t>
            </a:r>
            <a:r>
              <a:rPr lang="en-US" dirty="0" smtClean="0"/>
              <a:t>cameras. For better </a:t>
            </a:r>
            <a:r>
              <a:rPr lang="en-US" dirty="0"/>
              <a:t>recognition of </a:t>
            </a:r>
            <a:r>
              <a:rPr lang="en-US" dirty="0" smtClean="0"/>
              <a:t>vehicles </a:t>
            </a:r>
            <a:r>
              <a:rPr lang="en-US" dirty="0"/>
              <a:t>in the dark</a:t>
            </a:r>
            <a:r>
              <a:rPr lang="en-US" dirty="0" smtClean="0"/>
              <a:t>.</a:t>
            </a:r>
          </a:p>
          <a:p>
            <a:pPr lvl="1" algn="just"/>
            <a:endParaRPr lang="en-US" dirty="0"/>
          </a:p>
          <a:p>
            <a:pPr algn="just"/>
            <a:r>
              <a:rPr lang="en-US" b="1" dirty="0"/>
              <a:t>Data Encryption for Network Security</a:t>
            </a:r>
            <a:r>
              <a:rPr lang="en-US" b="1" dirty="0" smtClean="0"/>
              <a:t>:</a:t>
            </a:r>
            <a:r>
              <a:rPr lang="en-US" dirty="0" smtClean="0"/>
              <a:t>.</a:t>
            </a:r>
            <a:endParaRPr lang="en-US" dirty="0"/>
          </a:p>
          <a:p>
            <a:pPr lvl="1" algn="just"/>
            <a:r>
              <a:rPr lang="en-US" dirty="0"/>
              <a:t>Implement strong data encryption protocols.</a:t>
            </a:r>
          </a:p>
          <a:p>
            <a:pPr lvl="1" algn="just"/>
            <a:r>
              <a:rPr lang="en-US" dirty="0"/>
              <a:t>Ensure encrypted transmission over the network</a:t>
            </a:r>
            <a:r>
              <a:rPr lang="en-US" dirty="0" smtClean="0"/>
              <a:t>.</a:t>
            </a:r>
          </a:p>
        </p:txBody>
      </p:sp>
      <p:sp>
        <p:nvSpPr>
          <p:cNvPr id="9" name="Google Shape;109;p15"/>
          <p:cNvSpPr txBox="1">
            <a:spLocks noGrp="1"/>
          </p:cNvSpPr>
          <p:nvPr>
            <p:ph type="title"/>
          </p:nvPr>
        </p:nvSpPr>
        <p:spPr>
          <a:xfrm>
            <a:off x="1570144" y="178151"/>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a:latin typeface="Montserrat" panose="020B0604020202020204" charset="0"/>
              </a:rPr>
              <a:t>FUTURE ENHANCEMENTS</a:t>
            </a:r>
            <a:endParaRPr sz="2400" b="1" dirty="0">
              <a:latin typeface="Montserrat" panose="020B0604020202020204" charset="0"/>
            </a:endParaRPr>
          </a:p>
        </p:txBody>
      </p:sp>
      <p:sp>
        <p:nvSpPr>
          <p:cNvPr id="6" name="Rectangle 5"/>
          <p:cNvSpPr/>
          <p:nvPr/>
        </p:nvSpPr>
        <p:spPr>
          <a:xfrm>
            <a:off x="4721012" y="1190778"/>
            <a:ext cx="4057227" cy="3108543"/>
          </a:xfrm>
          <a:prstGeom prst="rect">
            <a:avLst/>
          </a:prstGeom>
        </p:spPr>
        <p:txBody>
          <a:bodyPr wrap="square">
            <a:spAutoFit/>
          </a:bodyPr>
          <a:lstStyle/>
          <a:p>
            <a:pPr lvl="1" algn="just"/>
            <a:endParaRPr lang="en-US" dirty="0"/>
          </a:p>
          <a:p>
            <a:pPr algn="just"/>
            <a:r>
              <a:rPr lang="en-US" b="1" dirty="0"/>
              <a:t>Port Scanning for Network </a:t>
            </a:r>
            <a:r>
              <a:rPr lang="en-US" b="1" dirty="0" smtClean="0"/>
              <a:t>Discovery</a:t>
            </a:r>
            <a:endParaRPr lang="en-US" dirty="0"/>
          </a:p>
          <a:p>
            <a:pPr lvl="1" algn="just"/>
            <a:r>
              <a:rPr lang="en-US" dirty="0" smtClean="0"/>
              <a:t>Implement </a:t>
            </a:r>
            <a:r>
              <a:rPr lang="en-US" dirty="0"/>
              <a:t>port scanning functionality.</a:t>
            </a:r>
          </a:p>
          <a:p>
            <a:pPr lvl="1" algn="just"/>
            <a:r>
              <a:rPr lang="en-US" dirty="0"/>
              <a:t>Actively discover and identify available network ports</a:t>
            </a:r>
            <a:r>
              <a:rPr lang="en-US" dirty="0" smtClean="0"/>
              <a:t>.</a:t>
            </a:r>
          </a:p>
          <a:p>
            <a:pPr lvl="1" algn="just"/>
            <a:endParaRPr lang="en-US" dirty="0"/>
          </a:p>
          <a:p>
            <a:pPr algn="just"/>
            <a:r>
              <a:rPr lang="en-US" b="1" dirty="0"/>
              <a:t>Expansion to Multiple </a:t>
            </a:r>
            <a:r>
              <a:rPr lang="en-US" b="1" dirty="0" smtClean="0"/>
              <a:t>Junctions</a:t>
            </a:r>
            <a:endParaRPr lang="en-US" dirty="0"/>
          </a:p>
          <a:p>
            <a:pPr lvl="1" algn="just"/>
            <a:r>
              <a:rPr lang="en-US" dirty="0"/>
              <a:t>Scaling deployment for urban traffic </a:t>
            </a:r>
            <a:r>
              <a:rPr lang="en-US" dirty="0" smtClean="0"/>
              <a:t>management expand </a:t>
            </a:r>
            <a:r>
              <a:rPr lang="en-US" dirty="0"/>
              <a:t>coverage to multiple </a:t>
            </a:r>
            <a:r>
              <a:rPr lang="en-US" dirty="0" smtClean="0"/>
              <a:t>junctions</a:t>
            </a:r>
          </a:p>
          <a:p>
            <a:pPr lvl="1" algn="just"/>
            <a:endParaRPr lang="en-US" dirty="0"/>
          </a:p>
          <a:p>
            <a:pPr algn="just"/>
            <a:r>
              <a:rPr lang="en-US" b="1" dirty="0"/>
              <a:t>Mutual </a:t>
            </a:r>
            <a:r>
              <a:rPr lang="en-US" b="1" dirty="0" smtClean="0"/>
              <a:t>Execution</a:t>
            </a:r>
            <a:endParaRPr lang="en-US" dirty="0"/>
          </a:p>
          <a:p>
            <a:pPr lvl="1" algn="just"/>
            <a:r>
              <a:rPr lang="en-US" dirty="0" smtClean="0"/>
              <a:t>Implement </a:t>
            </a:r>
            <a:r>
              <a:rPr lang="en-US" dirty="0"/>
              <a:t>mutual execution, e.g., with a tool like </a:t>
            </a:r>
            <a:r>
              <a:rPr lang="en-US" dirty="0" smtClean="0"/>
              <a:t>Sophomore to prevent </a:t>
            </a:r>
            <a:r>
              <a:rPr lang="en-US" dirty="0"/>
              <a:t>conflicts during network file writing.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8608373" y="4643833"/>
            <a:ext cx="258050" cy="609193"/>
          </a:xfrm>
          <a:prstGeom prst="rect">
            <a:avLst/>
          </a:prstGeom>
        </p:spPr>
      </p:pic>
    </p:spTree>
    <p:extLst>
      <p:ext uri="{BB962C8B-B14F-4D97-AF65-F5344CB8AC3E}">
        <p14:creationId xmlns:p14="http://schemas.microsoft.com/office/powerpoint/2010/main" val="27656415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5" end="5"/>
                                            </p:txEl>
                                          </p:spTgt>
                                        </p:tgtEl>
                                        <p:attrNameLst>
                                          <p:attrName>style.visibility</p:attrName>
                                        </p:attrNameLst>
                                      </p:cBhvr>
                                      <p:to>
                                        <p:strVal val="visible"/>
                                      </p:to>
                                    </p:set>
                                    <p:animEffect transition="in" filter="fade">
                                      <p:cBhvr>
                                        <p:cTn id="48" dur="500"/>
                                        <p:tgtEl>
                                          <p:spTgt spid="6">
                                            <p:txEl>
                                              <p:pRg st="5" end="5"/>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animEffect transition="in" filter="fade">
                                      <p:cBhvr>
                                        <p:cTn id="51" dur="5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xEl>
                                              <p:pRg st="8" end="8"/>
                                            </p:txEl>
                                          </p:spTgt>
                                        </p:tgtEl>
                                        <p:attrNameLst>
                                          <p:attrName>style.visibility</p:attrName>
                                        </p:attrNameLst>
                                      </p:cBhvr>
                                      <p:to>
                                        <p:strVal val="visible"/>
                                      </p:to>
                                    </p:set>
                                    <p:animEffect transition="in" filter="fade">
                                      <p:cBhvr>
                                        <p:cTn id="56" dur="500"/>
                                        <p:tgtEl>
                                          <p:spTgt spid="6">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6">
                                            <p:txEl>
                                              <p:pRg st="9" end="9"/>
                                            </p:txEl>
                                          </p:spTgt>
                                        </p:tgtEl>
                                        <p:attrNameLst>
                                          <p:attrName>style.visibility</p:attrName>
                                        </p:attrNameLst>
                                      </p:cBhvr>
                                      <p:to>
                                        <p:strVal val="visible"/>
                                      </p:to>
                                    </p:set>
                                    <p:animEffect transition="in" filter="fade">
                                      <p:cBhvr>
                                        <p:cTn id="59"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a:latin typeface="Montserrat" panose="020B0604020202020204" charset="0"/>
              </a:rPr>
              <a:t>LEARNING OUTCOMES</a:t>
            </a:r>
            <a:endParaRPr sz="2400" b="1" dirty="0">
              <a:latin typeface="Montserrat" panose="020B0604020202020204" charset="0"/>
            </a:endParaRPr>
          </a:p>
        </p:txBody>
      </p:sp>
      <p:sp>
        <p:nvSpPr>
          <p:cNvPr id="2" name="Rectangle 1"/>
          <p:cNvSpPr/>
          <p:nvPr/>
        </p:nvSpPr>
        <p:spPr>
          <a:xfrm>
            <a:off x="870373" y="1105165"/>
            <a:ext cx="5916507" cy="3293209"/>
          </a:xfrm>
          <a:prstGeom prst="rect">
            <a:avLst/>
          </a:prstGeom>
        </p:spPr>
        <p:txBody>
          <a:bodyPr wrap="square">
            <a:spAutoFit/>
          </a:bodyPr>
          <a:lstStyle/>
          <a:p>
            <a:pPr marR="361950" algn="just">
              <a:spcBef>
                <a:spcPts val="1000"/>
              </a:spcBef>
            </a:pPr>
            <a:r>
              <a:rPr lang="en-US" sz="1200" dirty="0">
                <a:solidFill>
                  <a:schemeClr val="tx1"/>
                </a:solidFill>
                <a:latin typeface="Times New Roman" panose="02020603050405020304" pitchFamily="18" charset="0"/>
                <a:ea typeface="Times" panose="02020603050405020304" pitchFamily="18" charset="0"/>
              </a:rPr>
              <a:t> </a:t>
            </a:r>
            <a:endParaRPr lang="en-US" sz="1200" dirty="0">
              <a:solidFill>
                <a:schemeClr val="tx1"/>
              </a:solidFill>
              <a:latin typeface="Open Sans" pitchFamily="2" charset="0"/>
              <a:ea typeface="Open Sans" pitchFamily="2" charset="0"/>
            </a:endParaRPr>
          </a:p>
          <a:p>
            <a:pPr algn="just"/>
            <a:r>
              <a:rPr lang="en-US" b="1" dirty="0">
                <a:solidFill>
                  <a:schemeClr val="tx1"/>
                </a:solidFill>
              </a:rPr>
              <a:t>Project Focus </a:t>
            </a:r>
            <a:r>
              <a:rPr lang="en-US" b="1" dirty="0" smtClean="0">
                <a:solidFill>
                  <a:schemeClr val="tx1"/>
                </a:solidFill>
              </a:rPr>
              <a:t>Areas</a:t>
            </a:r>
            <a:endParaRPr lang="en-US" dirty="0">
              <a:solidFill>
                <a:schemeClr val="tx1"/>
              </a:solidFill>
            </a:endParaRPr>
          </a:p>
          <a:p>
            <a:pPr lvl="1" algn="just"/>
            <a:r>
              <a:rPr lang="en-US" dirty="0">
                <a:solidFill>
                  <a:schemeClr val="tx1"/>
                </a:solidFill>
              </a:rPr>
              <a:t>Environmental Awareness</a:t>
            </a:r>
          </a:p>
          <a:p>
            <a:pPr lvl="1" algn="just"/>
            <a:r>
              <a:rPr lang="en-US" dirty="0">
                <a:solidFill>
                  <a:schemeClr val="tx1"/>
                </a:solidFill>
              </a:rPr>
              <a:t>Evaluation and Analysis</a:t>
            </a:r>
          </a:p>
          <a:p>
            <a:pPr lvl="1" algn="just"/>
            <a:r>
              <a:rPr lang="en-US" dirty="0">
                <a:solidFill>
                  <a:schemeClr val="tx1"/>
                </a:solidFill>
              </a:rPr>
              <a:t>Traffic Management Future Relevance</a:t>
            </a:r>
          </a:p>
          <a:p>
            <a:pPr lvl="1" algn="just"/>
            <a:r>
              <a:rPr lang="en-US" dirty="0" smtClean="0">
                <a:solidFill>
                  <a:schemeClr val="tx1"/>
                </a:solidFill>
              </a:rPr>
              <a:t>Using </a:t>
            </a:r>
            <a:r>
              <a:rPr lang="en-IN" dirty="0" smtClean="0">
                <a:solidFill>
                  <a:schemeClr val="tx1"/>
                </a:solidFill>
              </a:rPr>
              <a:t>Work flow</a:t>
            </a:r>
            <a:r>
              <a:rPr lang="en-US" dirty="0" smtClean="0">
                <a:solidFill>
                  <a:schemeClr val="tx1"/>
                </a:solidFill>
              </a:rPr>
              <a:t> Tools Efficiently</a:t>
            </a:r>
          </a:p>
          <a:p>
            <a:pPr lvl="1" algn="just"/>
            <a:endParaRPr lang="en-US" dirty="0">
              <a:solidFill>
                <a:schemeClr val="tx1"/>
              </a:solidFill>
            </a:endParaRPr>
          </a:p>
          <a:p>
            <a:pPr algn="just"/>
            <a:r>
              <a:rPr lang="en-US" b="1" dirty="0">
                <a:solidFill>
                  <a:schemeClr val="tx1"/>
                </a:solidFill>
              </a:rPr>
              <a:t>Learning </a:t>
            </a:r>
            <a:r>
              <a:rPr lang="en-US" b="1" dirty="0" smtClean="0">
                <a:solidFill>
                  <a:schemeClr val="tx1"/>
                </a:solidFill>
              </a:rPr>
              <a:t>Experience</a:t>
            </a:r>
            <a:endParaRPr lang="en-US" dirty="0">
              <a:solidFill>
                <a:schemeClr val="tx1"/>
              </a:solidFill>
            </a:endParaRPr>
          </a:p>
          <a:p>
            <a:pPr lvl="1" algn="just"/>
            <a:r>
              <a:rPr lang="en-US" dirty="0">
                <a:solidFill>
                  <a:schemeClr val="tx1"/>
                </a:solidFill>
              </a:rPr>
              <a:t>Participation in this project offers a comprehensive learning experience.</a:t>
            </a:r>
          </a:p>
          <a:p>
            <a:pPr lvl="1" algn="just"/>
            <a:r>
              <a:rPr lang="en-US" dirty="0">
                <a:solidFill>
                  <a:schemeClr val="tx1"/>
                </a:solidFill>
              </a:rPr>
              <a:t>Encompasses technical skills, problem-solving abilities, teamwork, and understanding urban transportation challenges and solutions</a:t>
            </a:r>
            <a:r>
              <a:rPr lang="en-US" dirty="0" smtClean="0">
                <a:solidFill>
                  <a:schemeClr val="tx1"/>
                </a:solidFill>
              </a:rPr>
              <a:t>.</a:t>
            </a:r>
          </a:p>
          <a:p>
            <a:pPr lvl="1" algn="just"/>
            <a:endParaRPr lang="en-US" dirty="0">
              <a:solidFill>
                <a:schemeClr val="tx1"/>
              </a:solidFill>
            </a:endParaRPr>
          </a:p>
          <a:p>
            <a:pPr algn="just"/>
            <a:r>
              <a:rPr lang="en-US" b="1" dirty="0">
                <a:solidFill>
                  <a:schemeClr val="tx1"/>
                </a:solidFill>
              </a:rPr>
              <a:t>Valuable Learning </a:t>
            </a:r>
            <a:r>
              <a:rPr lang="en-US" b="1" dirty="0" smtClean="0">
                <a:solidFill>
                  <a:schemeClr val="tx1"/>
                </a:solidFill>
              </a:rPr>
              <a:t>Outcomes</a:t>
            </a:r>
            <a:endParaRPr lang="en-US" dirty="0">
              <a:solidFill>
                <a:schemeClr val="tx1"/>
              </a:solidFill>
            </a:endParaRPr>
          </a:p>
          <a:p>
            <a:pPr lvl="1" algn="just"/>
            <a:r>
              <a:rPr lang="en-US" dirty="0">
                <a:solidFill>
                  <a:schemeClr val="tx1"/>
                </a:solidFill>
              </a:rPr>
              <a:t>Engaging in a traffic congestion solution project with traffic lights.</a:t>
            </a:r>
          </a:p>
          <a:p>
            <a:pPr lvl="1" algn="just"/>
            <a:r>
              <a:rPr lang="en-US" dirty="0">
                <a:solidFill>
                  <a:schemeClr val="tx1"/>
                </a:solidFill>
              </a:rPr>
              <a:t>Results in several valuable learning outcomes.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8608373" y="4643833"/>
            <a:ext cx="258050" cy="609193"/>
          </a:xfrm>
          <a:prstGeom prst="rect">
            <a:avLst/>
          </a:prstGeom>
        </p:spPr>
      </p:pic>
    </p:spTree>
    <p:extLst>
      <p:ext uri="{BB962C8B-B14F-4D97-AF65-F5344CB8AC3E}">
        <p14:creationId xmlns:p14="http://schemas.microsoft.com/office/powerpoint/2010/main" val="42578154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9" end="9"/>
                                            </p:txEl>
                                          </p:spTgt>
                                        </p:tgtEl>
                                        <p:attrNameLst>
                                          <p:attrName>style.visibility</p:attrName>
                                        </p:attrNameLst>
                                      </p:cBhvr>
                                      <p:to>
                                        <p:strVal val="visible"/>
                                      </p:to>
                                    </p:set>
                                    <p:animEffect transition="in" filter="fade">
                                      <p:cBhvr>
                                        <p:cTn id="30" dur="500"/>
                                        <p:tgtEl>
                                          <p:spTgt spid="2">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animEffect transition="in" filter="fade">
                                      <p:cBhvr>
                                        <p:cTn id="35" dur="500"/>
                                        <p:tgtEl>
                                          <p:spTgt spid="2">
                                            <p:txEl>
                                              <p:pRg st="11" end="1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12" end="12"/>
                                            </p:txEl>
                                          </p:spTgt>
                                        </p:tgtEl>
                                        <p:attrNameLst>
                                          <p:attrName>style.visibility</p:attrName>
                                        </p:attrNameLst>
                                      </p:cBhvr>
                                      <p:to>
                                        <p:strVal val="visible"/>
                                      </p:to>
                                    </p:set>
                                    <p:animEffect transition="in" filter="fade">
                                      <p:cBhvr>
                                        <p:cTn id="38" dur="500"/>
                                        <p:tgtEl>
                                          <p:spTgt spid="2">
                                            <p:txEl>
                                              <p:pRg st="12" end="1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animEffect transition="in" filter="fade">
                                      <p:cBhvr>
                                        <p:cTn id="41"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3;p1"/>
          <p:cNvSpPr txBox="1"/>
          <p:nvPr/>
        </p:nvSpPr>
        <p:spPr>
          <a:xfrm>
            <a:off x="1759912" y="270447"/>
            <a:ext cx="5515800" cy="4770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2500" b="1" i="0" u="none" strike="noStrike" cap="none" dirty="0">
                <a:solidFill>
                  <a:schemeClr val="dk1"/>
                </a:solidFill>
                <a:latin typeface="Montserrat"/>
                <a:ea typeface="Montserrat"/>
                <a:cs typeface="Montserrat"/>
                <a:sym typeface="Montserrat"/>
              </a:rPr>
              <a:t>References</a:t>
            </a:r>
          </a:p>
        </p:txBody>
      </p:sp>
      <p:sp>
        <p:nvSpPr>
          <p:cNvPr id="4" name="Rectangle 3"/>
          <p:cNvSpPr/>
          <p:nvPr/>
        </p:nvSpPr>
        <p:spPr>
          <a:xfrm>
            <a:off x="132079" y="1232463"/>
            <a:ext cx="8771466" cy="3226524"/>
          </a:xfrm>
          <a:prstGeom prst="rect">
            <a:avLst/>
          </a:prstGeom>
        </p:spPr>
        <p:txBody>
          <a:bodyPr wrap="square">
            <a:spAutoFit/>
          </a:bodyPr>
          <a:lstStyle/>
          <a:p>
            <a:pPr marL="914400" marR="247650" indent="-457200" algn="just">
              <a:lnSpc>
                <a:spcPct val="150000"/>
              </a:lnSpc>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[1] L. </a:t>
            </a:r>
            <a:r>
              <a:rPr lang="en-US" sz="1200" dirty="0" err="1">
                <a:latin typeface="Times New Roman" panose="02020603050405020304" pitchFamily="18" charset="0"/>
                <a:ea typeface="Times" panose="02020603050405020304" pitchFamily="18" charset="0"/>
                <a:cs typeface="Times New Roman" panose="02020603050405020304" pitchFamily="18" charset="0"/>
              </a:rPr>
              <a:t>Rajendran</a:t>
            </a:r>
            <a:r>
              <a:rPr lang="en-US" sz="1200" dirty="0">
                <a:latin typeface="Times New Roman" panose="02020603050405020304" pitchFamily="18" charset="0"/>
                <a:ea typeface="Times" panose="02020603050405020304" pitchFamily="18" charset="0"/>
                <a:cs typeface="Times New Roman" panose="02020603050405020304" pitchFamily="18" charset="0"/>
              </a:rPr>
              <a:t> , "Real-Time Adaptive Traffic Control System For Smart Cities," International Conference on Computer Communication and Informatics (ICCCI) (IEEE), pp. 1-6, </a:t>
            </a:r>
            <a:r>
              <a:rPr lang="en-US" sz="1200" dirty="0" err="1">
                <a:latin typeface="Times New Roman" panose="02020603050405020304" pitchFamily="18" charset="0"/>
                <a:ea typeface="Times" panose="02020603050405020304" pitchFamily="18" charset="0"/>
                <a:cs typeface="Times New Roman" panose="02020603050405020304" pitchFamily="18" charset="0"/>
              </a:rPr>
              <a:t>doi</a:t>
            </a:r>
            <a:r>
              <a:rPr lang="en-US" sz="1200" dirty="0">
                <a:latin typeface="Times New Roman" panose="02020603050405020304" pitchFamily="18" charset="0"/>
                <a:ea typeface="Times" panose="02020603050405020304" pitchFamily="18" charset="0"/>
                <a:cs typeface="Times New Roman" panose="02020603050405020304" pitchFamily="18" charset="0"/>
              </a:rPr>
              <a:t>: 10.1109/ICCCI50826.2021.9402597, March 2021.</a:t>
            </a:r>
            <a:endParaRPr lang="en-US" sz="1200" dirty="0">
              <a:latin typeface="Times New Roman" panose="02020603050405020304" pitchFamily="18" charset="0"/>
              <a:ea typeface="Open Sans"/>
              <a:cs typeface="Times New Roman" panose="02020603050405020304" pitchFamily="18" charset="0"/>
            </a:endParaRPr>
          </a:p>
          <a:p>
            <a:pPr marL="914400" marR="247650" indent="-457200" algn="just">
              <a:lnSpc>
                <a:spcPct val="150000"/>
              </a:lnSpc>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[2] Sharon, G. Alleviating Road Traffic Congestion with Artificial Intelligence. In IJCAI (pp. 4965-4969), June 2021.</a:t>
            </a:r>
          </a:p>
          <a:p>
            <a:pPr marL="914400" marR="247650" indent="-457200" algn="just">
              <a:lnSpc>
                <a:spcPct val="150000"/>
              </a:lnSpc>
              <a:spcBef>
                <a:spcPts val="1000"/>
              </a:spcBef>
            </a:pPr>
            <a:r>
              <a:rPr lang="en-US" sz="1200" dirty="0">
                <a:latin typeface="Times New Roman" panose="02020603050405020304" pitchFamily="18" charset="0"/>
                <a:ea typeface="Open Sans"/>
                <a:cs typeface="Times New Roman" panose="02020603050405020304" pitchFamily="18" charset="0"/>
              </a:rPr>
              <a:t>[3] Jiang, </a:t>
            </a:r>
            <a:r>
              <a:rPr lang="en-US" sz="1200" dirty="0" err="1">
                <a:latin typeface="Times New Roman" panose="02020603050405020304" pitchFamily="18" charset="0"/>
                <a:ea typeface="Open Sans"/>
                <a:cs typeface="Times New Roman" panose="02020603050405020304" pitchFamily="18" charset="0"/>
              </a:rPr>
              <a:t>Peiyuan</a:t>
            </a:r>
            <a:r>
              <a:rPr lang="en-US" sz="1200" dirty="0">
                <a:latin typeface="Times New Roman" panose="02020603050405020304" pitchFamily="18" charset="0"/>
                <a:ea typeface="Open Sans"/>
                <a:cs typeface="Times New Roman" panose="02020603050405020304" pitchFamily="18" charset="0"/>
              </a:rPr>
              <a:t>, et al. "A Review of Yolo algorithm developments." </a:t>
            </a:r>
            <a:r>
              <a:rPr lang="en-US" sz="1200" dirty="0" err="1">
                <a:latin typeface="Times New Roman" panose="02020603050405020304" pitchFamily="18" charset="0"/>
                <a:ea typeface="Open Sans"/>
                <a:cs typeface="Times New Roman" panose="02020603050405020304" pitchFamily="18" charset="0"/>
              </a:rPr>
              <a:t>Procedia</a:t>
            </a:r>
            <a:r>
              <a:rPr lang="en-US" sz="1200" dirty="0">
                <a:latin typeface="Times New Roman" panose="02020603050405020304" pitchFamily="18" charset="0"/>
                <a:ea typeface="Open Sans"/>
                <a:cs typeface="Times New Roman" panose="02020603050405020304" pitchFamily="18" charset="0"/>
              </a:rPr>
              <a:t> Computer Science 199 (2022): 1066-1073.</a:t>
            </a:r>
          </a:p>
          <a:p>
            <a:pPr marL="914400" marR="247650" indent="-457200" algn="just">
              <a:lnSpc>
                <a:spcPct val="150000"/>
              </a:lnSpc>
              <a:spcBef>
                <a:spcPts val="1000"/>
              </a:spcBef>
            </a:pPr>
            <a:r>
              <a:rPr lang="en-US" sz="1200" dirty="0">
                <a:latin typeface="Times New Roman" panose="02020603050405020304" pitchFamily="18" charset="0"/>
                <a:ea typeface="Open Sans"/>
                <a:cs typeface="Times New Roman" panose="02020603050405020304" pitchFamily="18" charset="0"/>
              </a:rPr>
              <a:t>[4] Kong, </a:t>
            </a:r>
            <a:r>
              <a:rPr lang="en-US" sz="1200" dirty="0" err="1">
                <a:latin typeface="Times New Roman" panose="02020603050405020304" pitchFamily="18" charset="0"/>
                <a:ea typeface="Open Sans"/>
                <a:cs typeface="Times New Roman" panose="02020603050405020304" pitchFamily="18" charset="0"/>
              </a:rPr>
              <a:t>Xiangjie</a:t>
            </a:r>
            <a:r>
              <a:rPr lang="en-US" sz="1200" dirty="0">
                <a:latin typeface="Times New Roman" panose="02020603050405020304" pitchFamily="18" charset="0"/>
                <a:ea typeface="Open Sans"/>
                <a:cs typeface="Times New Roman" panose="02020603050405020304" pitchFamily="18" charset="0"/>
              </a:rPr>
              <a:t>, et al. "Urban traffic congestion estimation and prediction based on floating car trajectory data." Future Generation Computer Systems 61 (2016): 97-107</a:t>
            </a:r>
          </a:p>
          <a:p>
            <a:pPr marL="914400" marR="247650" indent="-457200" algn="just">
              <a:lnSpc>
                <a:spcPct val="150000"/>
              </a:lnSpc>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[5] </a:t>
            </a:r>
            <a:r>
              <a:rPr lang="en-US" sz="1200" dirty="0" err="1">
                <a:latin typeface="Times New Roman" panose="02020603050405020304" pitchFamily="18" charset="0"/>
                <a:ea typeface="Times" panose="02020603050405020304" pitchFamily="18" charset="0"/>
                <a:cs typeface="Times New Roman" panose="02020603050405020304" pitchFamily="18" charset="0"/>
              </a:rPr>
              <a:t>Arnott</a:t>
            </a:r>
            <a:r>
              <a:rPr lang="en-US" sz="1200" dirty="0">
                <a:latin typeface="Times New Roman" panose="02020603050405020304" pitchFamily="18" charset="0"/>
                <a:ea typeface="Times" panose="02020603050405020304" pitchFamily="18" charset="0"/>
                <a:cs typeface="Times New Roman" panose="02020603050405020304" pitchFamily="18" charset="0"/>
              </a:rPr>
              <a:t>, R., &amp; Small, K. The economics of traffic congestion. American Scientist, 82(5), 446-455. 1994.</a:t>
            </a:r>
          </a:p>
          <a:p>
            <a:pPr marL="914400" marR="247650" indent="-457200" algn="just">
              <a:lnSpc>
                <a:spcPct val="150000"/>
              </a:lnSpc>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[6] </a:t>
            </a:r>
            <a:r>
              <a:rPr lang="en-US" sz="1200" dirty="0" err="1">
                <a:latin typeface="Times New Roman" panose="02020603050405020304" pitchFamily="18" charset="0"/>
                <a:ea typeface="Times" panose="02020603050405020304" pitchFamily="18" charset="0"/>
                <a:cs typeface="Times New Roman" panose="02020603050405020304" pitchFamily="18" charset="0"/>
              </a:rPr>
              <a:t>Mihir</a:t>
            </a:r>
            <a:r>
              <a:rPr lang="en-US" sz="1200" dirty="0">
                <a:latin typeface="Times New Roman" panose="02020603050405020304" pitchFamily="18" charset="0"/>
                <a:ea typeface="Times" panose="02020603050405020304" pitchFamily="18" charset="0"/>
                <a:cs typeface="Times New Roman" panose="02020603050405020304" pitchFamily="18" charset="0"/>
              </a:rPr>
              <a:t> Gandhi. </a:t>
            </a:r>
            <a:r>
              <a:rPr lang="en-US" sz="1200" i="1" dirty="0">
                <a:latin typeface="Times New Roman" panose="02020603050405020304" pitchFamily="18" charset="0"/>
                <a:ea typeface="Times" panose="02020603050405020304" pitchFamily="18" charset="0"/>
                <a:cs typeface="Times New Roman" panose="02020603050405020304" pitchFamily="18" charset="0"/>
              </a:rPr>
              <a:t>Smart Control of Traffic Light System using Artificial Intelligence</a:t>
            </a:r>
            <a:r>
              <a:rPr lang="en-US" sz="1200" dirty="0">
                <a:latin typeface="Times New Roman" panose="02020603050405020304" pitchFamily="18" charset="0"/>
                <a:ea typeface="Times" panose="02020603050405020304" pitchFamily="18" charset="0"/>
                <a:cs typeface="Times New Roman" panose="02020603050405020304" pitchFamily="18" charset="0"/>
              </a:rPr>
              <a:t> [Video]. YouTube. https://youtu.be/OssY5pzOyo0. May 2020</a:t>
            </a:r>
            <a:endParaRPr lang="en-US" sz="1200" dirty="0">
              <a:effectLst/>
              <a:latin typeface="Times New Roman" panose="02020603050405020304" pitchFamily="18" charset="0"/>
              <a:ea typeface="Open Sans"/>
              <a:cs typeface="Times New Roman" panose="02020603050405020304" pitchFamily="18" charset="0"/>
            </a:endParaRPr>
          </a:p>
        </p:txBody>
      </p:sp>
    </p:spTree>
    <p:extLst>
      <p:ext uri="{BB962C8B-B14F-4D97-AF65-F5344CB8AC3E}">
        <p14:creationId xmlns:p14="http://schemas.microsoft.com/office/powerpoint/2010/main" val="524763689"/>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836" y="2475178"/>
            <a:ext cx="7886700" cy="994172"/>
          </a:xfrm>
        </p:spPr>
        <p:txBody>
          <a:bodyPr>
            <a:noAutofit/>
          </a:bodyPr>
          <a:lstStyle/>
          <a:p>
            <a:pPr algn="ctr"/>
            <a:r>
              <a:rPr lang="en-IN" sz="8800" b="1" dirty="0">
                <a:latin typeface="Montserrat" panose="020B0604020202020204" charset="0"/>
              </a:rPr>
              <a:t>Thank You</a:t>
            </a:r>
            <a:endParaRPr lang="en-US" sz="8800" b="1" dirty="0">
              <a:latin typeface="Montserrat" panose="020B0604020202020204" charset="0"/>
            </a:endParaRPr>
          </a:p>
        </p:txBody>
      </p:sp>
      <p:sp>
        <p:nvSpPr>
          <p:cNvPr id="4" name="Google Shape;98;p1"/>
          <p:cNvSpPr txBox="1"/>
          <p:nvPr/>
        </p:nvSpPr>
        <p:spPr>
          <a:xfrm>
            <a:off x="1243957" y="208678"/>
            <a:ext cx="6579900" cy="10845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tx1">
                    <a:lumMod val="65000"/>
                    <a:lumOff val="35000"/>
                  </a:schemeClr>
                </a:solidFill>
                <a:latin typeface="Montserrat"/>
                <a:ea typeface="Montserrat"/>
                <a:cs typeface="Montserrat"/>
                <a:sym typeface="Montserrat"/>
              </a:rPr>
              <a:t>DAYANANDA SAGAR COLLEGE OF ENGINEERING</a:t>
            </a:r>
            <a:endParaRPr sz="1200" b="1" dirty="0">
              <a:solidFill>
                <a:schemeClr val="tx1">
                  <a:lumMod val="65000"/>
                  <a:lumOff val="35000"/>
                </a:schemeClr>
              </a:solidFill>
              <a:latin typeface="Montserrat"/>
              <a:ea typeface="Montserrat"/>
              <a:cs typeface="Montserrat"/>
              <a:sym typeface="Montserrat"/>
            </a:endParaRPr>
          </a:p>
          <a:p>
            <a:pPr marL="0" lvl="0" indent="0" algn="l" rtl="0">
              <a:spcBef>
                <a:spcPts val="0"/>
              </a:spcBef>
              <a:spcAft>
                <a:spcPts val="0"/>
              </a:spcAft>
              <a:buNone/>
            </a:pPr>
            <a:r>
              <a:rPr lang="en-US" sz="1000" dirty="0" err="1">
                <a:solidFill>
                  <a:schemeClr val="tx1">
                    <a:lumMod val="65000"/>
                    <a:lumOff val="35000"/>
                  </a:schemeClr>
                </a:solidFill>
                <a:latin typeface="Montserrat Medium"/>
                <a:ea typeface="Montserrat Medium"/>
                <a:cs typeface="Montserrat Medium"/>
                <a:sym typeface="Montserrat Medium"/>
              </a:rPr>
              <a:t>Malleshwara</a:t>
            </a:r>
            <a:r>
              <a:rPr lang="en-US" sz="1000" dirty="0">
                <a:solidFill>
                  <a:schemeClr val="tx1">
                    <a:lumMod val="65000"/>
                    <a:lumOff val="35000"/>
                  </a:schemeClr>
                </a:solidFill>
                <a:latin typeface="Montserrat Medium"/>
                <a:ea typeface="Montserrat Medium"/>
                <a:cs typeface="Montserrat Medium"/>
                <a:sym typeface="Montserrat Medium"/>
              </a:rPr>
              <a:t> Hills, </a:t>
            </a:r>
            <a:r>
              <a:rPr lang="en-US" sz="1000" dirty="0" err="1">
                <a:solidFill>
                  <a:schemeClr val="tx1">
                    <a:lumMod val="65000"/>
                    <a:lumOff val="35000"/>
                  </a:schemeClr>
                </a:solidFill>
                <a:latin typeface="Montserrat Medium"/>
                <a:ea typeface="Montserrat Medium"/>
                <a:cs typeface="Montserrat Medium"/>
                <a:sym typeface="Montserrat Medium"/>
              </a:rPr>
              <a:t>Kumarswamy</a:t>
            </a:r>
            <a:r>
              <a:rPr lang="en-US" sz="1000" dirty="0">
                <a:solidFill>
                  <a:schemeClr val="tx1">
                    <a:lumMod val="65000"/>
                    <a:lumOff val="35000"/>
                  </a:schemeClr>
                </a:solidFill>
                <a:latin typeface="Montserrat Medium"/>
                <a:ea typeface="Montserrat Medium"/>
                <a:cs typeface="Montserrat Medium"/>
                <a:sym typeface="Montserrat Medium"/>
              </a:rPr>
              <a:t> Layout, Bangalore - 560111</a:t>
            </a:r>
            <a:endParaRPr sz="1000" dirty="0">
              <a:solidFill>
                <a:schemeClr val="tx1">
                  <a:lumMod val="65000"/>
                  <a:lumOff val="35000"/>
                </a:schemeClr>
              </a:solidFill>
              <a:latin typeface="Montserrat Medium"/>
              <a:ea typeface="Montserrat Medium"/>
              <a:cs typeface="Montserrat Medium"/>
              <a:sym typeface="Montserrat Medium"/>
            </a:endParaRPr>
          </a:p>
          <a:p>
            <a:pPr marL="0" lvl="0" indent="0" algn="l" rtl="0">
              <a:spcBef>
                <a:spcPts val="0"/>
              </a:spcBef>
              <a:spcAft>
                <a:spcPts val="0"/>
              </a:spcAft>
              <a:buNone/>
            </a:pPr>
            <a:r>
              <a:rPr lang="en-US" sz="1100" dirty="0">
                <a:solidFill>
                  <a:schemeClr val="tx1">
                    <a:lumMod val="65000"/>
                    <a:lumOff val="35000"/>
                  </a:schemeClr>
                </a:solidFill>
                <a:latin typeface="Montserrat"/>
                <a:ea typeface="Montserrat"/>
                <a:cs typeface="Montserrat"/>
                <a:sym typeface="Montserrat"/>
              </a:rPr>
              <a:t>Department of Information Science and Engineering</a:t>
            </a:r>
            <a:endParaRPr sz="1100" dirty="0">
              <a:solidFill>
                <a:schemeClr val="tx1">
                  <a:lumMod val="65000"/>
                  <a:lumOff val="35000"/>
                </a:schemeClr>
              </a:solidFill>
              <a:latin typeface="Montserrat"/>
              <a:ea typeface="Montserrat"/>
              <a:cs typeface="Montserrat"/>
              <a:sym typeface="Montserrat"/>
            </a:endParaRPr>
          </a:p>
        </p:txBody>
      </p:sp>
      <p:pic>
        <p:nvPicPr>
          <p:cNvPr id="5" name="Google Shape;97;p1"/>
          <p:cNvPicPr preferRelativeResize="0"/>
          <p:nvPr/>
        </p:nvPicPr>
        <p:blipFill>
          <a:blip r:embed="rId2">
            <a:alphaModFix/>
          </a:blip>
          <a:stretch>
            <a:fillRect/>
          </a:stretch>
        </p:blipFill>
        <p:spPr>
          <a:xfrm>
            <a:off x="377048" y="208678"/>
            <a:ext cx="754098" cy="746362"/>
          </a:xfrm>
          <a:prstGeom prst="rect">
            <a:avLst/>
          </a:prstGeom>
          <a:noFill/>
          <a:ln>
            <a:no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259108" y="3369662"/>
            <a:ext cx="734155" cy="1733163"/>
          </a:xfrm>
          <a:prstGeom prst="rect">
            <a:avLst/>
          </a:prstGeom>
        </p:spPr>
      </p:pic>
    </p:spTree>
    <p:extLst>
      <p:ext uri="{BB962C8B-B14F-4D97-AF65-F5344CB8AC3E}">
        <p14:creationId xmlns:p14="http://schemas.microsoft.com/office/powerpoint/2010/main" val="3666430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a:latin typeface="Montserrat" panose="020B0604020202020204" charset="0"/>
              </a:rPr>
              <a:t>INTRODUCTION</a:t>
            </a:r>
            <a:endParaRPr sz="2400" b="1" dirty="0">
              <a:latin typeface="Montserrat" panose="020B0604020202020204" charset="0"/>
            </a:endParaRPr>
          </a:p>
        </p:txBody>
      </p:sp>
      <p:sp>
        <p:nvSpPr>
          <p:cNvPr id="113" name="Google Shape;113;p15"/>
          <p:cNvSpPr txBox="1"/>
          <p:nvPr/>
        </p:nvSpPr>
        <p:spPr>
          <a:xfrm>
            <a:off x="416136" y="1127865"/>
            <a:ext cx="3796877" cy="3166427"/>
          </a:xfrm>
          <a:prstGeom prst="rect">
            <a:avLst/>
          </a:prstGeom>
          <a:noFill/>
          <a:ln>
            <a:noFill/>
          </a:ln>
        </p:spPr>
        <p:txBody>
          <a:bodyPr spcFirstLastPara="1" wrap="square" lIns="68569" tIns="34275" rIns="68569" bIns="34275" anchor="t" anchorCtr="0">
            <a:noAutofit/>
          </a:bodyPr>
          <a:lstStyle/>
          <a:p>
            <a:r>
              <a:rPr lang="en-US" b="1" dirty="0"/>
              <a:t>Challenges of Increasing </a:t>
            </a:r>
            <a:r>
              <a:rPr lang="en-US" b="1" dirty="0" smtClean="0"/>
              <a:t>Vehicles</a:t>
            </a:r>
            <a:endParaRPr lang="en-US" dirty="0"/>
          </a:p>
          <a:p>
            <a:pPr lvl="1"/>
            <a:r>
              <a:rPr lang="en-US" dirty="0"/>
              <a:t>Growing number of vehicles on the road.</a:t>
            </a:r>
          </a:p>
          <a:p>
            <a:pPr lvl="1"/>
            <a:r>
              <a:rPr lang="en-US" dirty="0"/>
              <a:t>Necessity to manage traffic flow efficiently.</a:t>
            </a:r>
          </a:p>
          <a:p>
            <a:pPr lvl="1"/>
            <a:r>
              <a:rPr lang="en-US" dirty="0"/>
              <a:t>Optimize existing road capacity</a:t>
            </a:r>
            <a:r>
              <a:rPr lang="en-US" dirty="0" smtClean="0"/>
              <a:t>.</a:t>
            </a:r>
          </a:p>
          <a:p>
            <a:pPr lvl="1"/>
            <a:endParaRPr lang="en-US" dirty="0"/>
          </a:p>
          <a:p>
            <a:r>
              <a:rPr lang="en-US" b="1" dirty="0"/>
              <a:t>Smart Traffic Management Goals:</a:t>
            </a:r>
            <a:endParaRPr lang="en-US" dirty="0"/>
          </a:p>
          <a:p>
            <a:pPr lvl="1"/>
            <a:r>
              <a:rPr lang="en-US" dirty="0"/>
              <a:t>Develop a smart traffic management system.</a:t>
            </a:r>
          </a:p>
          <a:p>
            <a:pPr lvl="1"/>
            <a:endParaRPr lang="en-US" dirty="0" smtClean="0"/>
          </a:p>
          <a:p>
            <a:pPr lvl="1"/>
            <a:r>
              <a:rPr lang="en-US" b="1" dirty="0" smtClean="0"/>
              <a:t>Objectives</a:t>
            </a:r>
            <a:endParaRPr lang="en-US" b="1" dirty="0"/>
          </a:p>
          <a:p>
            <a:pPr lvl="2"/>
            <a:r>
              <a:rPr lang="en-US" dirty="0" smtClean="0"/>
              <a:t>	Optimize </a:t>
            </a:r>
            <a:r>
              <a:rPr lang="en-US" dirty="0"/>
              <a:t>traffic flow.</a:t>
            </a:r>
          </a:p>
          <a:p>
            <a:pPr lvl="2"/>
            <a:r>
              <a:rPr lang="en-US" dirty="0" smtClean="0"/>
              <a:t>	Reduce </a:t>
            </a:r>
            <a:r>
              <a:rPr lang="en-US" dirty="0"/>
              <a:t>congestion.</a:t>
            </a:r>
          </a:p>
          <a:p>
            <a:pPr lvl="2"/>
            <a:r>
              <a:rPr lang="en-US" dirty="0" smtClean="0"/>
              <a:t>	Minimize </a:t>
            </a:r>
            <a:r>
              <a:rPr lang="en-US" dirty="0"/>
              <a:t>travel time</a:t>
            </a:r>
            <a:r>
              <a:rPr lang="en-US" dirty="0" smtClean="0"/>
              <a:t>.</a:t>
            </a:r>
            <a:endParaRPr lang="en-US" dirty="0"/>
          </a:p>
        </p:txBody>
      </p:sp>
      <p:sp>
        <p:nvSpPr>
          <p:cNvPr id="9" name="Google Shape;113;p15"/>
          <p:cNvSpPr txBox="1"/>
          <p:nvPr/>
        </p:nvSpPr>
        <p:spPr>
          <a:xfrm>
            <a:off x="4977976" y="1127866"/>
            <a:ext cx="3796877" cy="3620241"/>
          </a:xfrm>
          <a:prstGeom prst="rect">
            <a:avLst/>
          </a:prstGeom>
          <a:noFill/>
          <a:ln>
            <a:noFill/>
          </a:ln>
        </p:spPr>
        <p:txBody>
          <a:bodyPr spcFirstLastPara="1" wrap="square" lIns="68569" tIns="34275" rIns="68569" bIns="34275" anchor="t" anchorCtr="0">
            <a:noAutofit/>
          </a:bodyPr>
          <a:lstStyle/>
          <a:p>
            <a:r>
              <a:rPr lang="en-US" b="1" dirty="0" smtClean="0"/>
              <a:t>Issues with Traffic Signals:</a:t>
            </a:r>
            <a:endParaRPr lang="en-US" dirty="0" smtClean="0"/>
          </a:p>
          <a:p>
            <a:pPr lvl="1"/>
            <a:r>
              <a:rPr lang="en-US" dirty="0" smtClean="0"/>
              <a:t>Traffic signals can lead to safety concerns:</a:t>
            </a:r>
          </a:p>
          <a:p>
            <a:pPr lvl="2"/>
            <a:r>
              <a:rPr lang="en-US" dirty="0" smtClean="0"/>
              <a:t>Potential deterioration in overall intersection safety.</a:t>
            </a:r>
          </a:p>
          <a:p>
            <a:pPr lvl="2"/>
            <a:r>
              <a:rPr lang="en-US" dirty="0" smtClean="0"/>
              <a:t>Possibility of deadlock situations.</a:t>
            </a:r>
          </a:p>
          <a:p>
            <a:pPr lvl="2"/>
            <a:r>
              <a:rPr lang="en-US" dirty="0" smtClean="0"/>
              <a:t>Frequent signals in metro and densely populated cities disrupt traffic flow.</a:t>
            </a:r>
          </a:p>
          <a:p>
            <a:endParaRPr lang="en-US" b="1" dirty="0" smtClean="0"/>
          </a:p>
          <a:p>
            <a:r>
              <a:rPr lang="en-US" b="1" dirty="0" smtClean="0"/>
              <a:t>Time-Based Traffic Control:</a:t>
            </a:r>
            <a:endParaRPr lang="en-US" dirty="0" smtClean="0"/>
          </a:p>
          <a:p>
            <a:pPr lvl="1"/>
            <a:r>
              <a:rPr lang="en-US" dirty="0" smtClean="0"/>
              <a:t>Current automated traffic control systems often use time-based algorithms.</a:t>
            </a:r>
          </a:p>
          <a:p>
            <a:pPr lvl="1"/>
            <a:r>
              <a:rPr lang="en-US" dirty="0" smtClean="0"/>
              <a:t>Each lane receives a fixed time for traffic clearance.</a:t>
            </a:r>
          </a:p>
          <a:p>
            <a:pPr lvl="1"/>
            <a:r>
              <a:rPr lang="en-US" dirty="0" smtClean="0"/>
              <a:t>Times may be equal for all lanes or based on vehicle density.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8608373" y="4643833"/>
            <a:ext cx="258050" cy="609193"/>
          </a:xfrm>
          <a:prstGeom prst="rect">
            <a:avLst/>
          </a:prstGeom>
        </p:spPr>
      </p:pic>
    </p:spTree>
    <p:extLst>
      <p:ext uri="{BB962C8B-B14F-4D97-AF65-F5344CB8AC3E}">
        <p14:creationId xmlns:p14="http://schemas.microsoft.com/office/powerpoint/2010/main" val="34358439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fade">
                                      <p:cBhvr>
                                        <p:cTn id="7" dur="500"/>
                                        <p:tgtEl>
                                          <p:spTgt spid="1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3">
                                            <p:txEl>
                                              <p:pRg st="1" end="1"/>
                                            </p:txEl>
                                          </p:spTgt>
                                        </p:tgtEl>
                                        <p:attrNameLst>
                                          <p:attrName>style.visibility</p:attrName>
                                        </p:attrNameLst>
                                      </p:cBhvr>
                                      <p:to>
                                        <p:strVal val="visible"/>
                                      </p:to>
                                    </p:set>
                                    <p:animEffect transition="in" filter="fade">
                                      <p:cBhvr>
                                        <p:cTn id="10" dur="500"/>
                                        <p:tgtEl>
                                          <p:spTgt spid="1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3">
                                            <p:txEl>
                                              <p:pRg st="2" end="2"/>
                                            </p:txEl>
                                          </p:spTgt>
                                        </p:tgtEl>
                                        <p:attrNameLst>
                                          <p:attrName>style.visibility</p:attrName>
                                        </p:attrNameLst>
                                      </p:cBhvr>
                                      <p:to>
                                        <p:strVal val="visible"/>
                                      </p:to>
                                    </p:set>
                                    <p:animEffect transition="in" filter="fade">
                                      <p:cBhvr>
                                        <p:cTn id="13" dur="500"/>
                                        <p:tgtEl>
                                          <p:spTgt spid="11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3">
                                            <p:txEl>
                                              <p:pRg st="3" end="3"/>
                                            </p:txEl>
                                          </p:spTgt>
                                        </p:tgtEl>
                                        <p:attrNameLst>
                                          <p:attrName>style.visibility</p:attrName>
                                        </p:attrNameLst>
                                      </p:cBhvr>
                                      <p:to>
                                        <p:strVal val="visible"/>
                                      </p:to>
                                    </p:set>
                                    <p:animEffect transition="in" filter="fade">
                                      <p:cBhvr>
                                        <p:cTn id="16" dur="500"/>
                                        <p:tgtEl>
                                          <p:spTgt spid="11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xEl>
                                              <p:pRg st="5" end="5"/>
                                            </p:txEl>
                                          </p:spTgt>
                                        </p:tgtEl>
                                        <p:attrNameLst>
                                          <p:attrName>style.visibility</p:attrName>
                                        </p:attrNameLst>
                                      </p:cBhvr>
                                      <p:to>
                                        <p:strVal val="visible"/>
                                      </p:to>
                                    </p:set>
                                    <p:animEffect transition="in" filter="fade">
                                      <p:cBhvr>
                                        <p:cTn id="21" dur="500"/>
                                        <p:tgtEl>
                                          <p:spTgt spid="11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3">
                                            <p:txEl>
                                              <p:pRg st="6" end="6"/>
                                            </p:txEl>
                                          </p:spTgt>
                                        </p:tgtEl>
                                        <p:attrNameLst>
                                          <p:attrName>style.visibility</p:attrName>
                                        </p:attrNameLst>
                                      </p:cBhvr>
                                      <p:to>
                                        <p:strVal val="visible"/>
                                      </p:to>
                                    </p:set>
                                    <p:animEffect transition="in" filter="fade">
                                      <p:cBhvr>
                                        <p:cTn id="24" dur="500"/>
                                        <p:tgtEl>
                                          <p:spTgt spid="11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3">
                                            <p:txEl>
                                              <p:pRg st="8" end="8"/>
                                            </p:txEl>
                                          </p:spTgt>
                                        </p:tgtEl>
                                        <p:attrNameLst>
                                          <p:attrName>style.visibility</p:attrName>
                                        </p:attrNameLst>
                                      </p:cBhvr>
                                      <p:to>
                                        <p:strVal val="visible"/>
                                      </p:to>
                                    </p:set>
                                    <p:animEffect transition="in" filter="fade">
                                      <p:cBhvr>
                                        <p:cTn id="27" dur="500"/>
                                        <p:tgtEl>
                                          <p:spTgt spid="11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3">
                                            <p:txEl>
                                              <p:pRg st="9" end="9"/>
                                            </p:txEl>
                                          </p:spTgt>
                                        </p:tgtEl>
                                        <p:attrNameLst>
                                          <p:attrName>style.visibility</p:attrName>
                                        </p:attrNameLst>
                                      </p:cBhvr>
                                      <p:to>
                                        <p:strVal val="visible"/>
                                      </p:to>
                                    </p:set>
                                    <p:animEffect transition="in" filter="fade">
                                      <p:cBhvr>
                                        <p:cTn id="30" dur="500"/>
                                        <p:tgtEl>
                                          <p:spTgt spid="11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3">
                                            <p:txEl>
                                              <p:pRg st="10" end="10"/>
                                            </p:txEl>
                                          </p:spTgt>
                                        </p:tgtEl>
                                        <p:attrNameLst>
                                          <p:attrName>style.visibility</p:attrName>
                                        </p:attrNameLst>
                                      </p:cBhvr>
                                      <p:to>
                                        <p:strVal val="visible"/>
                                      </p:to>
                                    </p:set>
                                    <p:animEffect transition="in" filter="fade">
                                      <p:cBhvr>
                                        <p:cTn id="33" dur="500"/>
                                        <p:tgtEl>
                                          <p:spTgt spid="113">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3">
                                            <p:txEl>
                                              <p:pRg st="11" end="11"/>
                                            </p:txEl>
                                          </p:spTgt>
                                        </p:tgtEl>
                                        <p:attrNameLst>
                                          <p:attrName>style.visibility</p:attrName>
                                        </p:attrNameLst>
                                      </p:cBhvr>
                                      <p:to>
                                        <p:strVal val="visible"/>
                                      </p:to>
                                    </p:set>
                                    <p:animEffect transition="in" filter="fade">
                                      <p:cBhvr>
                                        <p:cTn id="36" dur="500"/>
                                        <p:tgtEl>
                                          <p:spTgt spid="113">
                                            <p:txEl>
                                              <p:pRg st="11" end="1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animEffect transition="in" filter="fade">
                                      <p:cBhvr>
                                        <p:cTn id="44" dur="500"/>
                                        <p:tgtEl>
                                          <p:spTgt spid="9">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fade">
                                      <p:cBhvr>
                                        <p:cTn id="47" dur="500"/>
                                        <p:tgtEl>
                                          <p:spTgt spid="9">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9">
                                            <p:txEl>
                                              <p:pRg st="4" end="4"/>
                                            </p:txEl>
                                          </p:spTgt>
                                        </p:tgtEl>
                                        <p:attrNameLst>
                                          <p:attrName>style.visibility</p:attrName>
                                        </p:attrNameLst>
                                      </p:cBhvr>
                                      <p:to>
                                        <p:strVal val="visible"/>
                                      </p:to>
                                    </p:set>
                                    <p:animEffect transition="in" filter="fade">
                                      <p:cBhvr>
                                        <p:cTn id="53" dur="500"/>
                                        <p:tgtEl>
                                          <p:spTgt spid="9">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
                                            <p:txEl>
                                              <p:pRg st="6" end="6"/>
                                            </p:txEl>
                                          </p:spTgt>
                                        </p:tgtEl>
                                        <p:attrNameLst>
                                          <p:attrName>style.visibility</p:attrName>
                                        </p:attrNameLst>
                                      </p:cBhvr>
                                      <p:to>
                                        <p:strVal val="visible"/>
                                      </p:to>
                                    </p:set>
                                    <p:animEffect transition="in" filter="fade">
                                      <p:cBhvr>
                                        <p:cTn id="58" dur="500"/>
                                        <p:tgtEl>
                                          <p:spTgt spid="9">
                                            <p:txEl>
                                              <p:pRg st="6" end="6"/>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9">
                                            <p:txEl>
                                              <p:pRg st="7" end="7"/>
                                            </p:txEl>
                                          </p:spTgt>
                                        </p:tgtEl>
                                        <p:attrNameLst>
                                          <p:attrName>style.visibility</p:attrName>
                                        </p:attrNameLst>
                                      </p:cBhvr>
                                      <p:to>
                                        <p:strVal val="visible"/>
                                      </p:to>
                                    </p:set>
                                    <p:animEffect transition="in" filter="fade">
                                      <p:cBhvr>
                                        <p:cTn id="61" dur="500"/>
                                        <p:tgtEl>
                                          <p:spTgt spid="9">
                                            <p:txEl>
                                              <p:pRg st="7" end="7"/>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9">
                                            <p:txEl>
                                              <p:pRg st="8" end="8"/>
                                            </p:txEl>
                                          </p:spTgt>
                                        </p:tgtEl>
                                        <p:attrNameLst>
                                          <p:attrName>style.visibility</p:attrName>
                                        </p:attrNameLst>
                                      </p:cBhvr>
                                      <p:to>
                                        <p:strVal val="visible"/>
                                      </p:to>
                                    </p:set>
                                    <p:animEffect transition="in" filter="fade">
                                      <p:cBhvr>
                                        <p:cTn id="64" dur="500"/>
                                        <p:tgtEl>
                                          <p:spTgt spid="9">
                                            <p:txEl>
                                              <p:pRg st="8" end="8"/>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9">
                                            <p:txEl>
                                              <p:pRg st="9" end="9"/>
                                            </p:txEl>
                                          </p:spTgt>
                                        </p:tgtEl>
                                        <p:attrNameLst>
                                          <p:attrName>style.visibility</p:attrName>
                                        </p:attrNameLst>
                                      </p:cBhvr>
                                      <p:to>
                                        <p:strVal val="visible"/>
                                      </p:to>
                                    </p:set>
                                    <p:animEffect transition="in" filter="fade">
                                      <p:cBhvr>
                                        <p:cTn id="6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a:latin typeface="Montserrat" panose="020B0604020202020204" charset="0"/>
              </a:rPr>
              <a:t>MOTIVATION</a:t>
            </a:r>
            <a:endParaRPr sz="2400" b="1" dirty="0">
              <a:latin typeface="Montserrat" panose="020B0604020202020204" charset="0"/>
            </a:endParaRPr>
          </a:p>
        </p:txBody>
      </p:sp>
      <p:sp>
        <p:nvSpPr>
          <p:cNvPr id="113" name="Google Shape;113;p15"/>
          <p:cNvSpPr txBox="1"/>
          <p:nvPr/>
        </p:nvSpPr>
        <p:spPr>
          <a:xfrm>
            <a:off x="453813" y="1027959"/>
            <a:ext cx="8405707" cy="2564024"/>
          </a:xfrm>
          <a:prstGeom prst="rect">
            <a:avLst/>
          </a:prstGeom>
          <a:noFill/>
          <a:ln>
            <a:noFill/>
          </a:ln>
        </p:spPr>
        <p:txBody>
          <a:bodyPr spcFirstLastPara="1" wrap="square" lIns="68569" tIns="34275" rIns="68569" bIns="34275" anchor="t" anchorCtr="0">
            <a:noAutofit/>
          </a:bodyPr>
          <a:lstStyle/>
          <a:p>
            <a:pPr algn="just"/>
            <a:r>
              <a:rPr lang="en-US" dirty="0"/>
              <a:t>The motivation behind embarking on this project is multi-faceted, stemming from both personal and societal aspirations. </a:t>
            </a:r>
            <a:endParaRPr lang="en-US" dirty="0" smtClean="0"/>
          </a:p>
          <a:p>
            <a:pPr algn="just"/>
            <a:endParaRPr lang="en-IN" dirty="0"/>
          </a:p>
          <a:p>
            <a:r>
              <a:rPr lang="en-US" b="1" dirty="0"/>
              <a:t>Motivation for the Project:</a:t>
            </a:r>
            <a:endParaRPr lang="en-US" dirty="0"/>
          </a:p>
          <a:p>
            <a:pPr lvl="1"/>
            <a:r>
              <a:rPr lang="en-US" dirty="0"/>
              <a:t>Personal and societal aspirations drive our project.</a:t>
            </a:r>
          </a:p>
          <a:p>
            <a:pPr lvl="1"/>
            <a:r>
              <a:rPr lang="en-US" dirty="0"/>
              <a:t>Leveraging </a:t>
            </a:r>
            <a:r>
              <a:rPr lang="en-US" dirty="0" smtClean="0"/>
              <a:t>technology, </a:t>
            </a:r>
            <a:r>
              <a:rPr lang="en-US" dirty="0"/>
              <a:t>to address urban challenges, such as traffic problems</a:t>
            </a:r>
            <a:r>
              <a:rPr lang="en-US" dirty="0" smtClean="0"/>
              <a:t>.</a:t>
            </a:r>
          </a:p>
          <a:p>
            <a:pPr lvl="1"/>
            <a:endParaRPr lang="en-US" dirty="0"/>
          </a:p>
          <a:p>
            <a:r>
              <a:rPr lang="en-US" b="1" dirty="0"/>
              <a:t>Key Reasons for Enthusiasm:</a:t>
            </a:r>
            <a:endParaRPr lang="en-US" dirty="0"/>
          </a:p>
          <a:p>
            <a:pPr lvl="1"/>
            <a:r>
              <a:rPr lang="en-US" dirty="0"/>
              <a:t>Exploration of AI and Applied Machine Learning.</a:t>
            </a:r>
          </a:p>
          <a:p>
            <a:pPr lvl="2"/>
            <a:r>
              <a:rPr lang="en-US" dirty="0"/>
              <a:t>Focus on computer vision and object detection.</a:t>
            </a:r>
          </a:p>
          <a:p>
            <a:pPr lvl="2"/>
            <a:r>
              <a:rPr lang="en-US" dirty="0"/>
              <a:t>Target: Solving urban challenges, especially traffic issues.</a:t>
            </a:r>
          </a:p>
          <a:p>
            <a:pPr lvl="1"/>
            <a:r>
              <a:rPr lang="en-US" dirty="0"/>
              <a:t>Real-world Application of Technical Skills.</a:t>
            </a:r>
          </a:p>
          <a:p>
            <a:pPr lvl="2"/>
            <a:r>
              <a:rPr lang="en-US" dirty="0"/>
              <a:t>Applying theoretical knowledge practically.</a:t>
            </a:r>
          </a:p>
          <a:p>
            <a:pPr lvl="2"/>
            <a:r>
              <a:rPr lang="en-US" dirty="0"/>
              <a:t>AI-based traffic management for a meaningful impact on city residents.</a:t>
            </a:r>
          </a:p>
          <a:p>
            <a:pPr algn="just"/>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8608373" y="4643833"/>
            <a:ext cx="258050" cy="609193"/>
          </a:xfrm>
          <a:prstGeom prst="rect">
            <a:avLst/>
          </a:prstGeom>
        </p:spPr>
      </p:pic>
    </p:spTree>
    <p:extLst>
      <p:ext uri="{BB962C8B-B14F-4D97-AF65-F5344CB8AC3E}">
        <p14:creationId xmlns:p14="http://schemas.microsoft.com/office/powerpoint/2010/main" val="18444439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2" end="2"/>
                                            </p:txEl>
                                          </p:spTgt>
                                        </p:tgtEl>
                                        <p:attrNameLst>
                                          <p:attrName>style.visibility</p:attrName>
                                        </p:attrNameLst>
                                      </p:cBhvr>
                                      <p:to>
                                        <p:strVal val="visible"/>
                                      </p:to>
                                    </p:set>
                                    <p:animEffect transition="in" filter="fade">
                                      <p:cBhvr>
                                        <p:cTn id="7" dur="500"/>
                                        <p:tgtEl>
                                          <p:spTgt spid="11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3">
                                            <p:txEl>
                                              <p:pRg st="3" end="3"/>
                                            </p:txEl>
                                          </p:spTgt>
                                        </p:tgtEl>
                                        <p:attrNameLst>
                                          <p:attrName>style.visibility</p:attrName>
                                        </p:attrNameLst>
                                      </p:cBhvr>
                                      <p:to>
                                        <p:strVal val="visible"/>
                                      </p:to>
                                    </p:set>
                                    <p:animEffect transition="in" filter="fade">
                                      <p:cBhvr>
                                        <p:cTn id="10" dur="500"/>
                                        <p:tgtEl>
                                          <p:spTgt spid="11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3">
                                            <p:txEl>
                                              <p:pRg st="4" end="4"/>
                                            </p:txEl>
                                          </p:spTgt>
                                        </p:tgtEl>
                                        <p:attrNameLst>
                                          <p:attrName>style.visibility</p:attrName>
                                        </p:attrNameLst>
                                      </p:cBhvr>
                                      <p:to>
                                        <p:strVal val="visible"/>
                                      </p:to>
                                    </p:set>
                                    <p:animEffect transition="in" filter="fade">
                                      <p:cBhvr>
                                        <p:cTn id="13" dur="500"/>
                                        <p:tgtEl>
                                          <p:spTgt spid="11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3">
                                            <p:txEl>
                                              <p:pRg st="6" end="6"/>
                                            </p:txEl>
                                          </p:spTgt>
                                        </p:tgtEl>
                                        <p:attrNameLst>
                                          <p:attrName>style.visibility</p:attrName>
                                        </p:attrNameLst>
                                      </p:cBhvr>
                                      <p:to>
                                        <p:strVal val="visible"/>
                                      </p:to>
                                    </p:set>
                                    <p:animEffect transition="in" filter="fade">
                                      <p:cBhvr>
                                        <p:cTn id="18" dur="500"/>
                                        <p:tgtEl>
                                          <p:spTgt spid="11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3">
                                            <p:txEl>
                                              <p:pRg st="7" end="7"/>
                                            </p:txEl>
                                          </p:spTgt>
                                        </p:tgtEl>
                                        <p:attrNameLst>
                                          <p:attrName>style.visibility</p:attrName>
                                        </p:attrNameLst>
                                      </p:cBhvr>
                                      <p:to>
                                        <p:strVal val="visible"/>
                                      </p:to>
                                    </p:set>
                                    <p:animEffect transition="in" filter="fade">
                                      <p:cBhvr>
                                        <p:cTn id="21" dur="500"/>
                                        <p:tgtEl>
                                          <p:spTgt spid="11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3">
                                            <p:txEl>
                                              <p:pRg st="8" end="8"/>
                                            </p:txEl>
                                          </p:spTgt>
                                        </p:tgtEl>
                                        <p:attrNameLst>
                                          <p:attrName>style.visibility</p:attrName>
                                        </p:attrNameLst>
                                      </p:cBhvr>
                                      <p:to>
                                        <p:strVal val="visible"/>
                                      </p:to>
                                    </p:set>
                                    <p:animEffect transition="in" filter="fade">
                                      <p:cBhvr>
                                        <p:cTn id="24" dur="500"/>
                                        <p:tgtEl>
                                          <p:spTgt spid="113">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3">
                                            <p:txEl>
                                              <p:pRg st="9" end="9"/>
                                            </p:txEl>
                                          </p:spTgt>
                                        </p:tgtEl>
                                        <p:attrNameLst>
                                          <p:attrName>style.visibility</p:attrName>
                                        </p:attrNameLst>
                                      </p:cBhvr>
                                      <p:to>
                                        <p:strVal val="visible"/>
                                      </p:to>
                                    </p:set>
                                    <p:animEffect transition="in" filter="fade">
                                      <p:cBhvr>
                                        <p:cTn id="27" dur="500"/>
                                        <p:tgtEl>
                                          <p:spTgt spid="11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3">
                                            <p:txEl>
                                              <p:pRg st="10" end="10"/>
                                            </p:txEl>
                                          </p:spTgt>
                                        </p:tgtEl>
                                        <p:attrNameLst>
                                          <p:attrName>style.visibility</p:attrName>
                                        </p:attrNameLst>
                                      </p:cBhvr>
                                      <p:to>
                                        <p:strVal val="visible"/>
                                      </p:to>
                                    </p:set>
                                    <p:animEffect transition="in" filter="fade">
                                      <p:cBhvr>
                                        <p:cTn id="30" dur="500"/>
                                        <p:tgtEl>
                                          <p:spTgt spid="113">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3">
                                            <p:txEl>
                                              <p:pRg st="11" end="11"/>
                                            </p:txEl>
                                          </p:spTgt>
                                        </p:tgtEl>
                                        <p:attrNameLst>
                                          <p:attrName>style.visibility</p:attrName>
                                        </p:attrNameLst>
                                      </p:cBhvr>
                                      <p:to>
                                        <p:strVal val="visible"/>
                                      </p:to>
                                    </p:set>
                                    <p:animEffect transition="in" filter="fade">
                                      <p:cBhvr>
                                        <p:cTn id="33" dur="500"/>
                                        <p:tgtEl>
                                          <p:spTgt spid="113">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3">
                                            <p:txEl>
                                              <p:pRg st="12" end="12"/>
                                            </p:txEl>
                                          </p:spTgt>
                                        </p:tgtEl>
                                        <p:attrNameLst>
                                          <p:attrName>style.visibility</p:attrName>
                                        </p:attrNameLst>
                                      </p:cBhvr>
                                      <p:to>
                                        <p:strVal val="visible"/>
                                      </p:to>
                                    </p:set>
                                    <p:animEffect transition="in" filter="fade">
                                      <p:cBhvr>
                                        <p:cTn id="36" dur="500"/>
                                        <p:tgtEl>
                                          <p:spTgt spid="11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a:latin typeface="Montserrat" panose="020B0604020202020204" charset="0"/>
              </a:rPr>
              <a:t>PROBLEM DEFINATION</a:t>
            </a:r>
            <a:endParaRPr sz="2400" b="1" dirty="0">
              <a:latin typeface="Montserrat" panose="020B0604020202020204" charset="0"/>
            </a:endParaRPr>
          </a:p>
        </p:txBody>
      </p:sp>
      <p:sp>
        <p:nvSpPr>
          <p:cNvPr id="113" name="Google Shape;113;p15"/>
          <p:cNvSpPr txBox="1"/>
          <p:nvPr/>
        </p:nvSpPr>
        <p:spPr>
          <a:xfrm>
            <a:off x="1210098" y="2001626"/>
            <a:ext cx="7007437" cy="1459547"/>
          </a:xfrm>
          <a:prstGeom prst="rect">
            <a:avLst/>
          </a:prstGeom>
          <a:noFill/>
          <a:ln>
            <a:noFill/>
          </a:ln>
        </p:spPr>
        <p:txBody>
          <a:bodyPr spcFirstLastPara="1" wrap="square" lIns="68569" tIns="34275" rIns="68569" bIns="34275" anchor="t" anchorCtr="0">
            <a:noAutofit/>
          </a:bodyPr>
          <a:lstStyle/>
          <a:p>
            <a:pPr algn="just"/>
            <a:r>
              <a:rPr lang="en-US" dirty="0"/>
              <a:t>Developing a smart traffic management system to optimize traffic flow, while minimizing the travel time and maximizing mobility. The problem at hand is to design and implement a solution that effectively reduces traffic congestion. The solution should focus on minimizing traffic delays, improving travel times, reducing environmental impact, and enhancing overall urban mobility. While making the system </a:t>
            </a:r>
            <a:r>
              <a:rPr lang="en-IN" dirty="0"/>
              <a:t>practical</a:t>
            </a:r>
            <a:r>
              <a:rPr lang="en-US" dirty="0"/>
              <a:t> to install on real traffic signals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8608373" y="4643833"/>
            <a:ext cx="258050" cy="609193"/>
          </a:xfrm>
          <a:prstGeom prst="rect">
            <a:avLst/>
          </a:prstGeom>
        </p:spPr>
      </p:pic>
    </p:spTree>
    <p:extLst>
      <p:ext uri="{BB962C8B-B14F-4D97-AF65-F5344CB8AC3E}">
        <p14:creationId xmlns:p14="http://schemas.microsoft.com/office/powerpoint/2010/main" val="1970704321"/>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a:latin typeface="Montserrat" panose="020B0604020202020204" charset="0"/>
              </a:rPr>
              <a:t>OUR SOLUTION</a:t>
            </a:r>
            <a:endParaRPr sz="2400" b="1" dirty="0">
              <a:latin typeface="Montserrat" panose="020B0604020202020204" charset="0"/>
            </a:endParaRPr>
          </a:p>
        </p:txBody>
      </p:sp>
      <p:sp>
        <p:nvSpPr>
          <p:cNvPr id="2" name="TextBox 1">
            <a:extLst>
              <a:ext uri="{FF2B5EF4-FFF2-40B4-BE49-F238E27FC236}">
                <a16:creationId xmlns:a16="http://schemas.microsoft.com/office/drawing/2014/main" xmlns="" id="{66899685-F4A3-6BA6-BFB9-CE84AC4E341C}"/>
              </a:ext>
            </a:extLst>
          </p:cNvPr>
          <p:cNvSpPr txBox="1"/>
          <p:nvPr/>
        </p:nvSpPr>
        <p:spPr>
          <a:xfrm>
            <a:off x="765717" y="1115122"/>
            <a:ext cx="7865327" cy="338554"/>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OBJECT </a:t>
            </a:r>
            <a:r>
              <a:rPr lang="en-US" sz="1600" b="1" dirty="0">
                <a:latin typeface="Arial" panose="020B0604020202020204" pitchFamily="34" charset="0"/>
                <a:cs typeface="Arial" panose="020B0604020202020204" pitchFamily="34" charset="0"/>
              </a:rPr>
              <a:t>DETECTION BY YOLO</a:t>
            </a:r>
          </a:p>
        </p:txBody>
      </p:sp>
      <p:sp>
        <p:nvSpPr>
          <p:cNvPr id="3" name="TextBox 2">
            <a:extLst>
              <a:ext uri="{FF2B5EF4-FFF2-40B4-BE49-F238E27FC236}">
                <a16:creationId xmlns:a16="http://schemas.microsoft.com/office/drawing/2014/main" xmlns="" id="{0039FC72-195F-932B-0DEE-36B0416319BD}"/>
              </a:ext>
            </a:extLst>
          </p:cNvPr>
          <p:cNvSpPr txBox="1"/>
          <p:nvPr/>
        </p:nvSpPr>
        <p:spPr>
          <a:xfrm>
            <a:off x="1013278" y="1632574"/>
            <a:ext cx="7711105" cy="738664"/>
          </a:xfrm>
          <a:prstGeom prst="rect">
            <a:avLst/>
          </a:prstGeom>
          <a:noFill/>
        </p:spPr>
        <p:txBody>
          <a:bodyPr wrap="square" rtlCol="0">
            <a:spAutoFit/>
          </a:bodyPr>
          <a:lstStyle/>
          <a:p>
            <a:r>
              <a:rPr lang="en-US" b="0" i="0" dirty="0" smtClean="0">
                <a:solidFill>
                  <a:schemeClr val="tx1"/>
                </a:solidFill>
                <a:effectLst/>
                <a:latin typeface="Arial" panose="020B0604020202020204" pitchFamily="34" charset="0"/>
                <a:cs typeface="Arial" panose="020B0604020202020204" pitchFamily="34" charset="0"/>
              </a:rPr>
              <a:t>YOLO</a:t>
            </a:r>
            <a:r>
              <a:rPr lang="en-US" b="0" i="0" dirty="0">
                <a:solidFill>
                  <a:schemeClr val="tx1"/>
                </a:solidFill>
                <a:effectLst/>
                <a:latin typeface="Arial" panose="020B0604020202020204" pitchFamily="34" charset="0"/>
                <a:cs typeface="Arial" panose="020B0604020202020204" pitchFamily="34" charset="0"/>
              </a:rPr>
              <a:t>, which stands for "You Only Look Once," is a real-time object detection system that is widely used in computer vision and machine learning. It's a deep learning-based algorithm that can quickly and accurately identify and locate objects within images or video frames. </a:t>
            </a:r>
            <a:endParaRPr lang="en-US" dirty="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46AFA300-4B54-8EC0-3432-2C741CBFDC4A}"/>
              </a:ext>
            </a:extLst>
          </p:cNvPr>
          <p:cNvSpPr txBox="1"/>
          <p:nvPr/>
        </p:nvSpPr>
        <p:spPr>
          <a:xfrm>
            <a:off x="4527395" y="2438400"/>
            <a:ext cx="1880839"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xmlns="" id="{A024CC3C-0342-6A76-A552-0991A0E571BF}"/>
              </a:ext>
            </a:extLst>
          </p:cNvPr>
          <p:cNvPicPr>
            <a:picLocks noChangeAspect="1"/>
          </p:cNvPicPr>
          <p:nvPr/>
        </p:nvPicPr>
        <p:blipFill>
          <a:blip r:embed="rId3"/>
          <a:stretch>
            <a:fillRect/>
          </a:stretch>
        </p:blipFill>
        <p:spPr>
          <a:xfrm>
            <a:off x="1289825" y="2746177"/>
            <a:ext cx="3339325" cy="1896679"/>
          </a:xfrm>
          <a:prstGeom prst="rect">
            <a:avLst/>
          </a:prstGeom>
        </p:spPr>
      </p:pic>
      <p:pic>
        <p:nvPicPr>
          <p:cNvPr id="6" name="Picture 5">
            <a:extLst>
              <a:ext uri="{FF2B5EF4-FFF2-40B4-BE49-F238E27FC236}">
                <a16:creationId xmlns:a16="http://schemas.microsoft.com/office/drawing/2014/main" xmlns="" id="{138EBBCE-B288-D88D-B918-D7C819D164DF}"/>
              </a:ext>
            </a:extLst>
          </p:cNvPr>
          <p:cNvPicPr>
            <a:picLocks noChangeAspect="1"/>
          </p:cNvPicPr>
          <p:nvPr/>
        </p:nvPicPr>
        <p:blipFill>
          <a:blip r:embed="rId4"/>
          <a:stretch>
            <a:fillRect/>
          </a:stretch>
        </p:blipFill>
        <p:spPr>
          <a:xfrm>
            <a:off x="4702097" y="2746177"/>
            <a:ext cx="3412274" cy="191612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8608373" y="4643833"/>
            <a:ext cx="258050" cy="609193"/>
          </a:xfrm>
          <a:prstGeom prst="rect">
            <a:avLst/>
          </a:prstGeom>
        </p:spPr>
      </p:pic>
    </p:spTree>
    <p:extLst>
      <p:ext uri="{BB962C8B-B14F-4D97-AF65-F5344CB8AC3E}">
        <p14:creationId xmlns:p14="http://schemas.microsoft.com/office/powerpoint/2010/main" val="952469774"/>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3B733D0-0B94-7F1D-7B1A-DE22E02843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28" name="TextBox 27">
            <a:extLst>
              <a:ext uri="{FF2B5EF4-FFF2-40B4-BE49-F238E27FC236}">
                <a16:creationId xmlns:a16="http://schemas.microsoft.com/office/drawing/2014/main" xmlns="" id="{D8B79E1C-7639-28DB-0B27-74063A8E7F89}"/>
              </a:ext>
            </a:extLst>
          </p:cNvPr>
          <p:cNvSpPr txBox="1"/>
          <p:nvPr/>
        </p:nvSpPr>
        <p:spPr>
          <a:xfrm>
            <a:off x="739140" y="205740"/>
            <a:ext cx="4834889" cy="338554"/>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How It Works</a:t>
            </a:r>
            <a:endParaRPr lang="en-US" sz="1600" b="1"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xmlns="" id="{BCB7F129-DB65-D340-7835-3859009DF116}"/>
              </a:ext>
            </a:extLst>
          </p:cNvPr>
          <p:cNvSpPr txBox="1"/>
          <p:nvPr/>
        </p:nvSpPr>
        <p:spPr>
          <a:xfrm>
            <a:off x="984572" y="660229"/>
            <a:ext cx="7399221" cy="1169551"/>
          </a:xfrm>
          <a:prstGeom prst="rect">
            <a:avLst/>
          </a:prstGeom>
          <a:noFill/>
        </p:spPr>
        <p:txBody>
          <a:bodyPr wrap="square" rtlCol="0">
            <a:spAutoFit/>
          </a:bodyPr>
          <a:lstStyle/>
          <a:p>
            <a:pPr algn="l"/>
            <a:r>
              <a:rPr lang="en-US" b="0" i="0" dirty="0">
                <a:solidFill>
                  <a:schemeClr val="tx1"/>
                </a:solidFill>
                <a:effectLst/>
                <a:latin typeface="Arial" panose="020B0604020202020204" pitchFamily="34" charset="0"/>
                <a:cs typeface="Arial" panose="020B0604020202020204" pitchFamily="34" charset="0"/>
              </a:rPr>
              <a:t>YOLO takes an image or a video frame as input. The input image is divided into a grid, typically, a grid of cells (e.g., 19x19 or 13x13). YOLO uses anchor boxes to help predict the size and location of objects. </a:t>
            </a:r>
          </a:p>
          <a:p>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3E55B597-FE58-D096-C944-427541F08E59}"/>
              </a:ext>
            </a:extLst>
          </p:cNvPr>
          <p:cNvPicPr>
            <a:picLocks noChangeAspect="1"/>
          </p:cNvPicPr>
          <p:nvPr/>
        </p:nvPicPr>
        <p:blipFill>
          <a:blip r:embed="rId2"/>
          <a:stretch>
            <a:fillRect/>
          </a:stretch>
        </p:blipFill>
        <p:spPr>
          <a:xfrm>
            <a:off x="2036359" y="1658743"/>
            <a:ext cx="4421591" cy="2682797"/>
          </a:xfrm>
          <a:prstGeom prst="rect">
            <a:avLst/>
          </a:prstGeom>
        </p:spPr>
      </p:pic>
      <p:sp>
        <p:nvSpPr>
          <p:cNvPr id="9" name="TextBox 8">
            <a:extLst>
              <a:ext uri="{FF2B5EF4-FFF2-40B4-BE49-F238E27FC236}">
                <a16:creationId xmlns:a16="http://schemas.microsoft.com/office/drawing/2014/main" xmlns="" id="{AA49A749-1152-601F-4532-3F24AE895C57}"/>
              </a:ext>
            </a:extLst>
          </p:cNvPr>
          <p:cNvSpPr txBox="1"/>
          <p:nvPr/>
        </p:nvSpPr>
        <p:spPr>
          <a:xfrm>
            <a:off x="739140" y="4341541"/>
            <a:ext cx="7173951" cy="307777"/>
          </a:xfrm>
          <a:prstGeom prst="rect">
            <a:avLst/>
          </a:prstGeom>
          <a:noFill/>
        </p:spPr>
        <p:txBody>
          <a:bodyPr wrap="square" rtlCol="0">
            <a:spAutoFit/>
          </a:bodyPr>
          <a:lstStyle/>
          <a:p>
            <a:r>
              <a:rPr lang="en-US" dirty="0"/>
              <a:t> </a:t>
            </a:r>
          </a:p>
        </p:txBody>
      </p:sp>
      <p:sp>
        <p:nvSpPr>
          <p:cNvPr id="10" name="TextBox 9">
            <a:extLst>
              <a:ext uri="{FF2B5EF4-FFF2-40B4-BE49-F238E27FC236}">
                <a16:creationId xmlns:a16="http://schemas.microsoft.com/office/drawing/2014/main" xmlns="" id="{FADED3E3-C85A-EE30-34A9-090550B44EE6}"/>
              </a:ext>
            </a:extLst>
          </p:cNvPr>
          <p:cNvSpPr txBox="1"/>
          <p:nvPr/>
        </p:nvSpPr>
        <p:spPr>
          <a:xfrm>
            <a:off x="2300569" y="4484694"/>
            <a:ext cx="3893170" cy="307777"/>
          </a:xfrm>
          <a:prstGeom prst="rect">
            <a:avLst/>
          </a:prstGeom>
          <a:noFill/>
        </p:spPr>
        <p:txBody>
          <a:bodyPr wrap="square" rtlCol="0">
            <a:spAutoFit/>
          </a:bodyPr>
          <a:lstStyle/>
          <a:p>
            <a:pPr algn="ctr"/>
            <a:r>
              <a:rPr lang="en-US" dirty="0"/>
              <a:t>Prediction of size and location of object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8608373" y="4643833"/>
            <a:ext cx="258050" cy="609193"/>
          </a:xfrm>
          <a:prstGeom prst="rect">
            <a:avLst/>
          </a:prstGeom>
        </p:spPr>
      </p:pic>
    </p:spTree>
    <p:extLst>
      <p:ext uri="{BB962C8B-B14F-4D97-AF65-F5344CB8AC3E}">
        <p14:creationId xmlns:p14="http://schemas.microsoft.com/office/powerpoint/2010/main" val="1298955611"/>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2B35A82-181D-E168-6E88-C821759D2B7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4" name="Picture 3">
            <a:extLst>
              <a:ext uri="{FF2B5EF4-FFF2-40B4-BE49-F238E27FC236}">
                <a16:creationId xmlns:a16="http://schemas.microsoft.com/office/drawing/2014/main" xmlns="" id="{C2A24434-4FC6-5028-A1E0-C592F4FC597A}"/>
              </a:ext>
            </a:extLst>
          </p:cNvPr>
          <p:cNvPicPr>
            <a:picLocks noChangeAspect="1"/>
          </p:cNvPicPr>
          <p:nvPr/>
        </p:nvPicPr>
        <p:blipFill>
          <a:blip r:embed="rId2"/>
          <a:stretch>
            <a:fillRect/>
          </a:stretch>
        </p:blipFill>
        <p:spPr>
          <a:xfrm>
            <a:off x="0" y="-13547"/>
            <a:ext cx="9144000" cy="5041106"/>
          </a:xfrm>
          <a:prstGeom prst="rect">
            <a:avLst/>
          </a:prstGeom>
        </p:spPr>
      </p:pic>
    </p:spTree>
    <p:extLst>
      <p:ext uri="{BB962C8B-B14F-4D97-AF65-F5344CB8AC3E}">
        <p14:creationId xmlns:p14="http://schemas.microsoft.com/office/powerpoint/2010/main" val="3683790638"/>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340940F-2CBC-F63E-1546-912FB0CCDA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4" name="Picture 3">
            <a:extLst>
              <a:ext uri="{FF2B5EF4-FFF2-40B4-BE49-F238E27FC236}">
                <a16:creationId xmlns:a16="http://schemas.microsoft.com/office/drawing/2014/main" xmlns="" id="{05858DC6-0B0D-9846-CB74-D01469AC6008}"/>
              </a:ext>
            </a:extLst>
          </p:cNvPr>
          <p:cNvPicPr>
            <a:picLocks noChangeAspect="1"/>
          </p:cNvPicPr>
          <p:nvPr/>
        </p:nvPicPr>
        <p:blipFill>
          <a:blip r:embed="rId2"/>
          <a:stretch>
            <a:fillRect/>
          </a:stretch>
        </p:blipFill>
        <p:spPr>
          <a:xfrm>
            <a:off x="0" y="-14868"/>
            <a:ext cx="9144000" cy="5143499"/>
          </a:xfrm>
          <a:prstGeom prst="rect">
            <a:avLst/>
          </a:prstGeom>
        </p:spPr>
      </p:pic>
      <p:sp>
        <p:nvSpPr>
          <p:cNvPr id="5" name="TextBox 4">
            <a:extLst>
              <a:ext uri="{FF2B5EF4-FFF2-40B4-BE49-F238E27FC236}">
                <a16:creationId xmlns:a16="http://schemas.microsoft.com/office/drawing/2014/main" xmlns="" id="{EC8EA00D-BFBE-6B44-06A9-4FD5008E6466}"/>
              </a:ext>
            </a:extLst>
          </p:cNvPr>
          <p:cNvSpPr txBox="1"/>
          <p:nvPr/>
        </p:nvSpPr>
        <p:spPr>
          <a:xfrm>
            <a:off x="869795" y="4059044"/>
            <a:ext cx="1702420" cy="276999"/>
          </a:xfrm>
          <a:prstGeom prst="rect">
            <a:avLst/>
          </a:prstGeom>
          <a:noFill/>
        </p:spPr>
        <p:txBody>
          <a:bodyPr wrap="square" rtlCol="0">
            <a:spAutoFit/>
          </a:bodyPr>
          <a:lstStyle/>
          <a:p>
            <a:pPr algn="ctr"/>
            <a:r>
              <a:rPr lang="en-US" sz="1200" dirty="0">
                <a:solidFill>
                  <a:srgbClr val="FFC000"/>
                </a:solidFill>
                <a:latin typeface="Times New Roman" panose="02020603050405020304" pitchFamily="18" charset="0"/>
                <a:cs typeface="Times New Roman" panose="02020603050405020304" pitchFamily="18" charset="0"/>
              </a:rPr>
              <a:t> TEST IMAGE</a:t>
            </a:r>
          </a:p>
        </p:txBody>
      </p:sp>
    </p:spTree>
    <p:extLst>
      <p:ext uri="{BB962C8B-B14F-4D97-AF65-F5344CB8AC3E}">
        <p14:creationId xmlns:p14="http://schemas.microsoft.com/office/powerpoint/2010/main" val="523563675"/>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552</TotalTime>
  <Words>1239</Words>
  <Application>Microsoft Office PowerPoint</Application>
  <PresentationFormat>On-screen Show (16:9)</PresentationFormat>
  <Paragraphs>173</Paragraphs>
  <Slides>28</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Montserrat</vt:lpstr>
      <vt:lpstr>Calibri</vt:lpstr>
      <vt:lpstr>Open Sans</vt:lpstr>
      <vt:lpstr>Times</vt:lpstr>
      <vt:lpstr>Montserrat Medium</vt:lpstr>
      <vt:lpstr>Times New Roman</vt:lpstr>
      <vt:lpstr>Calibri Light</vt:lpstr>
      <vt:lpstr>Office Theme</vt:lpstr>
      <vt:lpstr>PowerPoint Presentation</vt:lpstr>
      <vt:lpstr>ABSTRACT</vt:lpstr>
      <vt:lpstr>INTRODUCTION</vt:lpstr>
      <vt:lpstr>MOTIVATION</vt:lpstr>
      <vt:lpstr>PROBLEM DEFINATION</vt:lpstr>
      <vt:lpstr>OUR SOLUTION</vt:lpstr>
      <vt:lpstr>PowerPoint Presentation</vt:lpstr>
      <vt:lpstr>PowerPoint Presentation</vt:lpstr>
      <vt:lpstr>PowerPoint Presentation</vt:lpstr>
      <vt:lpstr>CONNECTION BETWEEN DENSITY CALCULATION AND TRAFFIC</vt:lpstr>
      <vt:lpstr>System Block Diagram</vt:lpstr>
      <vt:lpstr>CASE 1</vt:lpstr>
      <vt:lpstr>CASE 1 </vt:lpstr>
      <vt:lpstr>CASE 1 </vt:lpstr>
      <vt:lpstr>CASE 2</vt:lpstr>
      <vt:lpstr>CASE 2 </vt:lpstr>
      <vt:lpstr>CASE 2 </vt:lpstr>
      <vt:lpstr>CASE 3</vt:lpstr>
      <vt:lpstr>CASE 3 </vt:lpstr>
      <vt:lpstr>CASE 3 </vt:lpstr>
      <vt:lpstr>CASE 3 </vt:lpstr>
      <vt:lpstr>CASE 3 </vt:lpstr>
      <vt:lpstr>      RESULTS/OUTPUT </vt:lpstr>
      <vt:lpstr>CONCLUSION </vt:lpstr>
      <vt:lpstr>FUTURE ENHANCEMENTS</vt:lpstr>
      <vt:lpstr>LEARNING OUTCOMES</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Anagha</dc:creator>
  <cp:lastModifiedBy>Microsoft account</cp:lastModifiedBy>
  <cp:revision>35</cp:revision>
  <dcterms:modified xsi:type="dcterms:W3CDTF">2023-10-12T02:38:08Z</dcterms:modified>
</cp:coreProperties>
</file>